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861" r:id="rId2"/>
    <p:sldId id="858" r:id="rId3"/>
    <p:sldId id="862" r:id="rId4"/>
    <p:sldId id="859" r:id="rId5"/>
    <p:sldId id="866" r:id="rId6"/>
    <p:sldId id="758" r:id="rId7"/>
    <p:sldId id="584" r:id="rId8"/>
    <p:sldId id="867" r:id="rId9"/>
    <p:sldId id="868" r:id="rId10"/>
    <p:sldId id="860" r:id="rId11"/>
    <p:sldId id="869" r:id="rId12"/>
    <p:sldId id="864" r:id="rId13"/>
    <p:sldId id="870" r:id="rId14"/>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990" autoAdjust="0"/>
    <p:restoredTop sz="82063" autoAdjust="0"/>
  </p:normalViewPr>
  <p:slideViewPr>
    <p:cSldViewPr>
      <p:cViewPr varScale="1">
        <p:scale>
          <a:sx n="76" d="100"/>
          <a:sy n="76" d="100"/>
        </p:scale>
        <p:origin x="200" y="1480"/>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11/14/19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2494629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26957530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1335220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2566890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237864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4289544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370157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41042562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9662260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40726480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26216579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3161352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codependenciaemocional.blogspot.com/2011/02/san-valentin-y-la-depresion.htm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3.jpeg"/><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hyperlink" Target="http://codependenciaemocional.blogspot.com/2011/02/san-valentin-y-la-depresion.html"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Corinthians 1:12 - 2:11</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3601C38-1000-1C46-B2DC-2766C0B5990A}"/>
              </a:ext>
            </a:extLst>
          </p:cNvPr>
          <p:cNvSpPr/>
          <p:nvPr/>
        </p:nvSpPr>
        <p:spPr>
          <a:xfrm>
            <a:off x="0" y="7195"/>
            <a:ext cx="9144000" cy="2677656"/>
          </a:xfrm>
          <a:prstGeom prst="rect">
            <a:avLst/>
          </a:prstGeom>
          <a:solidFill>
            <a:schemeClr val="bg1"/>
          </a:solidFill>
        </p:spPr>
        <p:txBody>
          <a:bodyPr wrap="square">
            <a:spAutoFit/>
          </a:bodyPr>
          <a:lstStyle/>
          <a:p>
            <a:r>
              <a:rPr lang="en-US" sz="2400" dirty="0">
                <a:latin typeface="Comic Sans MS" panose="030F0902030302020204" pitchFamily="66" charset="0"/>
                <a:ea typeface="Times New Roman" panose="02020603050405020304" pitchFamily="18" charset="0"/>
                <a:cs typeface="Times New Roman" panose="02020603050405020304" pitchFamily="18" charset="0"/>
              </a:rPr>
              <a:t>Jeremiah 9:</a:t>
            </a:r>
            <a:r>
              <a:rPr lang="en-US" sz="2400" b="1" baseline="30000" dirty="0">
                <a:latin typeface="Comic Sans MS" panose="030F0902030302020204" pitchFamily="66" charset="0"/>
                <a:ea typeface="Times New Roman" panose="02020603050405020304" pitchFamily="18" charset="0"/>
                <a:cs typeface="Times New Roman" panose="02020603050405020304" pitchFamily="18" charset="0"/>
              </a:rPr>
              <a:t>23  </a:t>
            </a:r>
            <a:r>
              <a:rPr lang="en-US" sz="2400" dirty="0">
                <a:latin typeface="Comic Sans MS" panose="030F0902030302020204" pitchFamily="66" charset="0"/>
                <a:ea typeface="Times New Roman" panose="02020603050405020304" pitchFamily="18" charset="0"/>
                <a:cs typeface="Times New Roman" panose="02020603050405020304" pitchFamily="18" charset="0"/>
              </a:rPr>
              <a:t>Thus says </a:t>
            </a:r>
            <a:r>
              <a:rPr lang="en-US" sz="2400" cap="small" dirty="0">
                <a:latin typeface="Comic Sans MS" panose="030F0902030302020204" pitchFamily="66" charset="0"/>
                <a:ea typeface="Times New Roman" panose="02020603050405020304" pitchFamily="18" charset="0"/>
                <a:cs typeface="Times New Roman" panose="02020603050405020304" pitchFamily="18" charset="0"/>
              </a:rPr>
              <a:t>YHWH</a:t>
            </a:r>
            <a:r>
              <a:rPr lang="en-US" sz="2400" dirty="0">
                <a:latin typeface="Comic Sans MS" panose="030F0902030302020204" pitchFamily="66" charset="0"/>
                <a:ea typeface="Times New Roman" panose="02020603050405020304" pitchFamily="18" charset="0"/>
                <a:cs typeface="Times New Roman" panose="02020603050405020304" pitchFamily="18" charset="0"/>
              </a:rPr>
              <a:t>: “Let not the </a:t>
            </a:r>
            <a:r>
              <a:rPr lang="en-US" sz="2400" b="1" dirty="0">
                <a:latin typeface="Comic Sans MS" panose="030F0902030302020204" pitchFamily="66" charset="0"/>
                <a:ea typeface="Times New Roman" panose="02020603050405020304" pitchFamily="18" charset="0"/>
                <a:cs typeface="Times New Roman" panose="02020603050405020304" pitchFamily="18" charset="0"/>
              </a:rPr>
              <a:t>wise</a:t>
            </a:r>
            <a:r>
              <a:rPr lang="en-US" sz="2400" dirty="0">
                <a:latin typeface="Comic Sans MS" panose="030F0902030302020204" pitchFamily="66" charset="0"/>
                <a:ea typeface="Times New Roman" panose="02020603050405020304" pitchFamily="18" charset="0"/>
                <a:cs typeface="Times New Roman" panose="02020603050405020304" pitchFamily="18" charset="0"/>
              </a:rPr>
              <a:t> man boast in his wisdom, let not the </a:t>
            </a:r>
            <a:r>
              <a:rPr lang="en-US" sz="2400" b="1" dirty="0">
                <a:latin typeface="Comic Sans MS" panose="030F0902030302020204" pitchFamily="66" charset="0"/>
                <a:ea typeface="Times New Roman" panose="02020603050405020304" pitchFamily="18" charset="0"/>
                <a:cs typeface="Times New Roman" panose="02020603050405020304" pitchFamily="18" charset="0"/>
              </a:rPr>
              <a:t>mighty</a:t>
            </a:r>
            <a:r>
              <a:rPr lang="en-US" sz="2400" dirty="0">
                <a:latin typeface="Comic Sans MS" panose="030F0902030302020204" pitchFamily="66" charset="0"/>
                <a:ea typeface="Times New Roman" panose="02020603050405020304" pitchFamily="18" charset="0"/>
                <a:cs typeface="Times New Roman" panose="02020603050405020304" pitchFamily="18" charset="0"/>
              </a:rPr>
              <a:t> man boast in his might, let not the </a:t>
            </a:r>
            <a:r>
              <a:rPr lang="en-US" sz="2400" b="1" dirty="0">
                <a:latin typeface="Comic Sans MS" panose="030F0902030302020204" pitchFamily="66" charset="0"/>
                <a:ea typeface="Times New Roman" panose="02020603050405020304" pitchFamily="18" charset="0"/>
                <a:cs typeface="Times New Roman" panose="02020603050405020304" pitchFamily="18" charset="0"/>
              </a:rPr>
              <a:t>rich</a:t>
            </a:r>
            <a:r>
              <a:rPr lang="en-US" sz="2400" dirty="0">
                <a:latin typeface="Comic Sans MS" panose="030F0902030302020204" pitchFamily="66" charset="0"/>
                <a:ea typeface="Times New Roman" panose="02020603050405020304" pitchFamily="18" charset="0"/>
                <a:cs typeface="Times New Roman" panose="02020603050405020304" pitchFamily="18" charset="0"/>
              </a:rPr>
              <a:t> man boast in his riches, </a:t>
            </a:r>
            <a:r>
              <a:rPr lang="en-US" sz="2400" b="1" baseline="30000" dirty="0">
                <a:latin typeface="Comic Sans MS" panose="030F0902030302020204" pitchFamily="66" charset="0"/>
                <a:ea typeface="Times New Roman" panose="02020603050405020304" pitchFamily="18" charset="0"/>
                <a:cs typeface="Times New Roman" panose="02020603050405020304" pitchFamily="18" charset="0"/>
              </a:rPr>
              <a:t>24 </a:t>
            </a:r>
            <a:r>
              <a:rPr lang="en-US" sz="2400" dirty="0">
                <a:latin typeface="Comic Sans MS" panose="030F0902030302020204" pitchFamily="66" charset="0"/>
                <a:ea typeface="Times New Roman" panose="02020603050405020304" pitchFamily="18" charset="0"/>
                <a:cs typeface="Times New Roman" panose="02020603050405020304" pitchFamily="18" charset="0"/>
              </a:rPr>
              <a:t>but let him who boasts boast in this, </a:t>
            </a:r>
            <a:r>
              <a:rPr lang="en-US" sz="2400" u="sng" dirty="0">
                <a:latin typeface="Comic Sans MS" panose="030F0902030302020204" pitchFamily="66" charset="0"/>
                <a:ea typeface="Times New Roman" panose="02020603050405020304" pitchFamily="18" charset="0"/>
                <a:cs typeface="Times New Roman" panose="02020603050405020304" pitchFamily="18" charset="0"/>
              </a:rPr>
              <a:t>that he understands and knows me</a:t>
            </a:r>
            <a:r>
              <a:rPr lang="en-US" sz="2400" dirty="0">
                <a:latin typeface="Comic Sans MS" panose="030F0902030302020204" pitchFamily="66" charset="0"/>
                <a:ea typeface="Times New Roman" panose="02020603050405020304" pitchFamily="18" charset="0"/>
                <a:cs typeface="Times New Roman" panose="02020603050405020304" pitchFamily="18" charset="0"/>
              </a:rPr>
              <a:t>, that I am YHWH who practices steadfast love, justice, and righteousness in the earth.  For in these things I delight, declares YHWH.”</a:t>
            </a:r>
            <a:endParaRPr lang="en-AU" sz="2400" dirty="0">
              <a:latin typeface="Comic Sans MS" panose="030F0902030302020204" pitchFamily="66" charset="0"/>
            </a:endParaRPr>
          </a:p>
        </p:txBody>
      </p:sp>
    </p:spTree>
    <p:extLst>
      <p:ext uri="{BB962C8B-B14F-4D97-AF65-F5344CB8AC3E}">
        <p14:creationId xmlns:p14="http://schemas.microsoft.com/office/powerpoint/2010/main" val="3033744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4">
            <a:extLst>
              <a:ext uri="{FF2B5EF4-FFF2-40B4-BE49-F238E27FC236}">
                <a16:creationId xmlns:a16="http://schemas.microsoft.com/office/drawing/2014/main" id="{554D9F0E-D4E1-0B44-8156-E11A64C08DB5}"/>
              </a:ext>
            </a:extLst>
          </p:cNvPr>
          <p:cNvSpPr txBox="1">
            <a:spLocks noChangeArrowheads="1"/>
          </p:cNvSpPr>
          <p:nvPr/>
        </p:nvSpPr>
        <p:spPr bwMode="auto">
          <a:xfrm>
            <a:off x="539552" y="2440210"/>
            <a:ext cx="8604448" cy="420949"/>
          </a:xfrm>
          <a:prstGeom prst="rect">
            <a:avLst/>
          </a:prstGeom>
          <a:solidFill>
            <a:schemeClr val="bg1"/>
          </a:solidFill>
          <a:ln w="9525">
            <a:noFill/>
            <a:miter lim="800000"/>
            <a:headEnd/>
            <a:tailEnd/>
          </a:ln>
        </p:spPr>
        <p:txBody>
          <a:bodyPr wrap="square">
            <a:prstTxWarp prst="textNoShape">
              <a:avLst/>
            </a:prstTxWarp>
            <a:spAutoFit/>
          </a:bodyPr>
          <a:lstStyle/>
          <a:p>
            <a:pPr indent="152400">
              <a:lnSpc>
                <a:spcPct val="115000"/>
              </a:lnSpc>
              <a:spcAft>
                <a:spcPts val="0"/>
              </a:spcAft>
            </a:pPr>
            <a:r>
              <a:rPr lang="en-AU" sz="2000" baseline="30000" dirty="0">
                <a:latin typeface="Comic Sans MS" panose="030F0902030302020204" pitchFamily="66" charset="0"/>
                <a:ea typeface="Times New Roman" panose="02020603050405020304" pitchFamily="18" charset="0"/>
                <a:cs typeface="Times New Roman" panose="02020603050405020304" pitchFamily="18" charset="0"/>
              </a:rPr>
              <a:t>23....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it was to spare </a:t>
            </a:r>
            <a:r>
              <a:rPr lang="en-AU" sz="2000" b="1" dirty="0">
                <a:latin typeface="Comic Sans MS" panose="030F0902030302020204" pitchFamily="66" charset="0"/>
                <a:ea typeface="Times New Roman" panose="02020603050405020304" pitchFamily="18" charset="0"/>
                <a:cs typeface="Times New Roman" panose="02020603050405020304" pitchFamily="18" charset="0"/>
              </a:rPr>
              <a:t>you</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that I refrained from coming again to Corinth.</a:t>
            </a:r>
            <a:r>
              <a:rPr lang="en-AU" sz="2000" dirty="0"/>
              <a:t> </a:t>
            </a:r>
            <a:endParaRPr lang="en-GB" sz="2000" dirty="0">
              <a:effectLst/>
              <a:latin typeface="Comic Sans MS" panose="030F0902030302020204" pitchFamily="66" charset="0"/>
              <a:ea typeface="Times New Roman" charset="0"/>
              <a:cs typeface="Times New Roman" panose="02020603050405020304" pitchFamily="18" charset="0"/>
            </a:endParaRPr>
          </a:p>
        </p:txBody>
      </p:sp>
      <p:sp>
        <p:nvSpPr>
          <p:cNvPr id="17" name="TextBox 16">
            <a:extLst>
              <a:ext uri="{FF2B5EF4-FFF2-40B4-BE49-F238E27FC236}">
                <a16:creationId xmlns:a16="http://schemas.microsoft.com/office/drawing/2014/main" id="{86E78848-A215-7044-BB3B-E4D321D894CD}"/>
              </a:ext>
            </a:extLst>
          </p:cNvPr>
          <p:cNvSpPr txBox="1"/>
          <p:nvPr/>
        </p:nvSpPr>
        <p:spPr>
          <a:xfrm>
            <a:off x="0" y="0"/>
            <a:ext cx="9098868" cy="110799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False apostles infiltrated the church.  They tried to discredit Paul.</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Used Paul’s change of itinerary as evidence that Paul couldn’t be trusted</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Paul examined his actions and his conscience was completely clear.</a:t>
            </a:r>
          </a:p>
        </p:txBody>
      </p:sp>
      <p:sp>
        <p:nvSpPr>
          <p:cNvPr id="3" name="TextBox 2">
            <a:extLst>
              <a:ext uri="{FF2B5EF4-FFF2-40B4-BE49-F238E27FC236}">
                <a16:creationId xmlns:a16="http://schemas.microsoft.com/office/drawing/2014/main" id="{03A99E3C-28A8-1F43-BBA5-4D525A465F9E}"/>
              </a:ext>
            </a:extLst>
          </p:cNvPr>
          <p:cNvSpPr txBox="1"/>
          <p:nvPr/>
        </p:nvSpPr>
        <p:spPr>
          <a:xfrm>
            <a:off x="6179" y="1025611"/>
            <a:ext cx="9098868" cy="110799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Godly boasting is publicly rejoicing in the righteousness of God that we undeservedly receive in Christ...  </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To boast in the church, is to boast in having </a:t>
            </a:r>
            <a:r>
              <a:rPr lang="en-AU" sz="2200" dirty="0">
                <a:solidFill>
                  <a:srgbClr val="FFFF00"/>
                </a:solidFill>
                <a:latin typeface="Times New Roman" panose="02020603050405020304" pitchFamily="18" charset="0"/>
                <a:cs typeface="Times New Roman" panose="02020603050405020304" pitchFamily="18" charset="0"/>
              </a:rPr>
              <a:t>a shared experience of Grace</a:t>
            </a:r>
          </a:p>
        </p:txBody>
      </p:sp>
      <p:sp>
        <p:nvSpPr>
          <p:cNvPr id="2" name="Rectangle 1">
            <a:extLst>
              <a:ext uri="{FF2B5EF4-FFF2-40B4-BE49-F238E27FC236}">
                <a16:creationId xmlns:a16="http://schemas.microsoft.com/office/drawing/2014/main" id="{BAE17E13-AFDB-C34E-BA6A-848BA7D0BB29}"/>
              </a:ext>
            </a:extLst>
          </p:cNvPr>
          <p:cNvSpPr/>
          <p:nvPr/>
        </p:nvSpPr>
        <p:spPr>
          <a:xfrm>
            <a:off x="87992" y="2133607"/>
            <a:ext cx="9010876" cy="400110"/>
          </a:xfrm>
          <a:prstGeom prst="rect">
            <a:avLst/>
          </a:prstGeom>
        </p:spPr>
        <p:txBody>
          <a:bodyPr wrap="square">
            <a:spAutoFit/>
          </a:bodyPr>
          <a:lstStyle/>
          <a:p>
            <a:r>
              <a:rPr lang="en-AU" sz="2000" dirty="0">
                <a:solidFill>
                  <a:srgbClr val="FFFF00"/>
                </a:solidFill>
                <a:latin typeface="Times New Roman" panose="02020603050405020304" pitchFamily="18" charset="0"/>
                <a:cs typeface="Times New Roman" panose="02020603050405020304" pitchFamily="18" charset="0"/>
              </a:rPr>
              <a:t>The essence of Paul’s response to petty accusations:  “Just as God is faithful, so am I”</a:t>
            </a:r>
          </a:p>
        </p:txBody>
      </p:sp>
      <p:cxnSp>
        <p:nvCxnSpPr>
          <p:cNvPr id="5" name="Straight Connector 4">
            <a:extLst>
              <a:ext uri="{FF2B5EF4-FFF2-40B4-BE49-F238E27FC236}">
                <a16:creationId xmlns:a16="http://schemas.microsoft.com/office/drawing/2014/main" id="{5BDD1958-1A64-304B-A870-D82A68663869}"/>
              </a:ext>
            </a:extLst>
          </p:cNvPr>
          <p:cNvCxnSpPr>
            <a:cxnSpLocks/>
          </p:cNvCxnSpPr>
          <p:nvPr/>
        </p:nvCxnSpPr>
        <p:spPr>
          <a:xfrm>
            <a:off x="107504" y="2133607"/>
            <a:ext cx="8928992" cy="0"/>
          </a:xfrm>
          <a:prstGeom prst="line">
            <a:avLst/>
          </a:prstGeom>
        </p:spPr>
        <p:style>
          <a:lnRef idx="2">
            <a:schemeClr val="accent1"/>
          </a:lnRef>
          <a:fillRef idx="0">
            <a:schemeClr val="accent1"/>
          </a:fillRef>
          <a:effectRef idx="1">
            <a:schemeClr val="accent1"/>
          </a:effectRef>
          <a:fontRef idx="minor">
            <a:schemeClr val="tx1"/>
          </a:fontRef>
        </p:style>
      </p:cxnSp>
      <p:sp>
        <p:nvSpPr>
          <p:cNvPr id="9" name="Text Box 4">
            <a:extLst>
              <a:ext uri="{FF2B5EF4-FFF2-40B4-BE49-F238E27FC236}">
                <a16:creationId xmlns:a16="http://schemas.microsoft.com/office/drawing/2014/main" id="{2490BAE5-1345-5948-8A80-D4DD52B4B86D}"/>
              </a:ext>
            </a:extLst>
          </p:cNvPr>
          <p:cNvSpPr txBox="1">
            <a:spLocks noChangeArrowheads="1"/>
          </p:cNvSpPr>
          <p:nvPr/>
        </p:nvSpPr>
        <p:spPr bwMode="auto">
          <a:xfrm>
            <a:off x="-22566" y="2822940"/>
            <a:ext cx="9144000" cy="672556"/>
          </a:xfrm>
          <a:prstGeom prst="rect">
            <a:avLst/>
          </a:prstGeom>
          <a:solidFill>
            <a:schemeClr val="bg1"/>
          </a:solidFill>
          <a:ln w="9525">
            <a:noFill/>
            <a:miter lim="800000"/>
            <a:headEnd/>
            <a:tailEnd/>
          </a:ln>
        </p:spPr>
        <p:txBody>
          <a:bodyPr wrap="square">
            <a:prstTxWarp prst="textNoShape">
              <a:avLst/>
            </a:prstTxWarp>
            <a:spAutoFit/>
          </a:bodyPr>
          <a:lstStyle/>
          <a:p>
            <a:pPr indent="4763" algn="ctr">
              <a:lnSpc>
                <a:spcPct val="115000"/>
              </a:lnSpc>
              <a:spcAft>
                <a:spcPts val="0"/>
              </a:spcAft>
            </a:pPr>
            <a:r>
              <a:rPr lang="en-AU" sz="1700" b="1" baseline="30000" dirty="0">
                <a:latin typeface="Comic Sans MS" panose="030F0902030302020204" pitchFamily="66" charset="0"/>
                <a:ea typeface="Times New Roman" panose="02020603050405020304" pitchFamily="18" charset="0"/>
                <a:cs typeface="Times New Roman" panose="02020603050405020304" pitchFamily="18" charset="0"/>
              </a:rPr>
              <a:t>4 </a:t>
            </a:r>
            <a:r>
              <a:rPr lang="en-AU" sz="1700" dirty="0">
                <a:latin typeface="Comic Sans MS" panose="030F0902030302020204" pitchFamily="66" charset="0"/>
                <a:ea typeface="Times New Roman" panose="02020603050405020304" pitchFamily="18" charset="0"/>
                <a:cs typeface="Times New Roman" panose="02020603050405020304" pitchFamily="18" charset="0"/>
              </a:rPr>
              <a:t>For I wrote to you out of much affliction and anguish of heart and with many tears, </a:t>
            </a:r>
            <a:r>
              <a:rPr lang="en-AU" sz="1700" b="1" dirty="0">
                <a:latin typeface="Comic Sans MS" panose="030F0902030302020204" pitchFamily="66" charset="0"/>
                <a:ea typeface="Times New Roman" panose="02020603050405020304" pitchFamily="18" charset="0"/>
                <a:cs typeface="Times New Roman" panose="02020603050405020304" pitchFamily="18" charset="0"/>
              </a:rPr>
              <a:t>not</a:t>
            </a:r>
            <a:r>
              <a:rPr lang="en-AU" sz="1700" dirty="0">
                <a:latin typeface="Comic Sans MS" panose="030F0902030302020204" pitchFamily="66" charset="0"/>
                <a:ea typeface="Times New Roman" panose="02020603050405020304" pitchFamily="18" charset="0"/>
                <a:cs typeface="Times New Roman" panose="02020603050405020304" pitchFamily="18" charset="0"/>
              </a:rPr>
              <a:t> to cause you pain </a:t>
            </a:r>
            <a:r>
              <a:rPr lang="en-AU" sz="1700" u="sng" dirty="0">
                <a:latin typeface="Comic Sans MS" panose="030F0902030302020204" pitchFamily="66" charset="0"/>
                <a:ea typeface="Times New Roman" panose="02020603050405020304" pitchFamily="18" charset="0"/>
                <a:cs typeface="Times New Roman" panose="02020603050405020304" pitchFamily="18" charset="0"/>
              </a:rPr>
              <a:t>but to let you know the abundant love that I have for you</a:t>
            </a:r>
            <a:r>
              <a:rPr lang="en-AU" sz="1700" dirty="0">
                <a:latin typeface="Comic Sans MS" panose="030F0902030302020204" pitchFamily="66" charset="0"/>
                <a:ea typeface="Times New Roman" panose="02020603050405020304" pitchFamily="18" charset="0"/>
                <a:cs typeface="Times New Roman" panose="02020603050405020304" pitchFamily="18" charset="0"/>
              </a:rPr>
              <a:t>.</a:t>
            </a:r>
            <a:r>
              <a:rPr lang="en-AU" sz="1700" dirty="0"/>
              <a:t> </a:t>
            </a:r>
            <a:endParaRPr lang="en-GB" sz="1700" dirty="0">
              <a:effectLst/>
              <a:latin typeface="Comic Sans MS" panose="030F0902030302020204" pitchFamily="66" charset="0"/>
              <a:ea typeface="Times New Roman" charset="0"/>
              <a:cs typeface="Times New Roman" panose="02020603050405020304" pitchFamily="18" charset="0"/>
            </a:endParaRPr>
          </a:p>
        </p:txBody>
      </p:sp>
      <p:sp>
        <p:nvSpPr>
          <p:cNvPr id="10" name="TextBox 9">
            <a:extLst>
              <a:ext uri="{FF2B5EF4-FFF2-40B4-BE49-F238E27FC236}">
                <a16:creationId xmlns:a16="http://schemas.microsoft.com/office/drawing/2014/main" id="{8A2850C4-4F0A-0143-88CD-A6FB7A14F64F}"/>
              </a:ext>
            </a:extLst>
          </p:cNvPr>
          <p:cNvSpPr txBox="1"/>
          <p:nvPr/>
        </p:nvSpPr>
        <p:spPr>
          <a:xfrm>
            <a:off x="6178" y="3496963"/>
            <a:ext cx="9137821" cy="430887"/>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Another visit would cause unnecessary pain.  Anything said taken as offence </a:t>
            </a:r>
          </a:p>
        </p:txBody>
      </p:sp>
    </p:spTree>
    <p:extLst>
      <p:ext uri="{BB962C8B-B14F-4D97-AF65-F5344CB8AC3E}">
        <p14:creationId xmlns:p14="http://schemas.microsoft.com/office/powerpoint/2010/main" val="37367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p:bldP spid="9" grpId="0" animBg="1"/>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735464"/>
          </a:xfrm>
          <a:prstGeom prst="rect">
            <a:avLst/>
          </a:prstGeom>
          <a:solidFill>
            <a:schemeClr val="bg1"/>
          </a:solidFill>
          <a:ln w="9525">
            <a:noFill/>
            <a:miter lim="800000"/>
            <a:headEnd/>
            <a:tailEnd/>
          </a:ln>
        </p:spPr>
        <p:txBody>
          <a:bodyPr wrap="square">
            <a:prstTxWarp prst="textNoShape">
              <a:avLst/>
            </a:prstTxWarp>
            <a:spAutoFit/>
          </a:bodyPr>
          <a:lstStyle/>
          <a:p>
            <a:pPr indent="152400">
              <a:lnSpc>
                <a:spcPct val="115000"/>
              </a:lnSpc>
              <a:spcAft>
                <a:spcPts val="0"/>
              </a:spcAft>
            </a:pPr>
            <a:r>
              <a:rPr lang="en-AU" sz="2400" b="1" baseline="30000" dirty="0">
                <a:latin typeface="Comic Sans MS" panose="030F0902030302020204" pitchFamily="66" charset="0"/>
                <a:ea typeface="Arial" panose="020B0604020202020204" pitchFamily="34" charset="0"/>
                <a:cs typeface="Times New Roman" panose="02020603050405020304" pitchFamily="18" charset="0"/>
              </a:rPr>
              <a:t>17 </a:t>
            </a:r>
            <a:r>
              <a:rPr lang="en-AU" sz="2400" dirty="0">
                <a:latin typeface="Comic Sans MS" panose="030F0902030302020204" pitchFamily="66" charset="0"/>
                <a:ea typeface="Arial" panose="020B0604020202020204" pitchFamily="34" charset="0"/>
                <a:cs typeface="Times New Roman" panose="02020603050405020304" pitchFamily="18" charset="0"/>
              </a:rPr>
              <a:t>Was I vacillating when I wanted to do this?  Do I make my plans according to the flesh, ready to say “</a:t>
            </a:r>
            <a:r>
              <a:rPr lang="en-AU" sz="2400" dirty="0">
                <a:solidFill>
                  <a:srgbClr val="0070C0"/>
                </a:solidFill>
                <a:latin typeface="Comic Sans MS" panose="030F0902030302020204" pitchFamily="66" charset="0"/>
                <a:ea typeface="Arial" panose="020B0604020202020204" pitchFamily="34" charset="0"/>
                <a:cs typeface="Times New Roman" panose="02020603050405020304" pitchFamily="18" charset="0"/>
              </a:rPr>
              <a:t>Yes</a:t>
            </a:r>
            <a:r>
              <a:rPr lang="en-AU" sz="2400" dirty="0">
                <a:latin typeface="Comic Sans MS" panose="030F0902030302020204" pitchFamily="66" charset="0"/>
                <a:ea typeface="Arial" panose="020B0604020202020204" pitchFamily="34" charset="0"/>
                <a:cs typeface="Times New Roman" panose="02020603050405020304" pitchFamily="18" charset="0"/>
              </a:rPr>
              <a:t>, </a:t>
            </a:r>
            <a:r>
              <a:rPr lang="en-AU" sz="2400" dirty="0">
                <a:solidFill>
                  <a:srgbClr val="0070C0"/>
                </a:solidFill>
                <a:latin typeface="Comic Sans MS" panose="030F0902030302020204" pitchFamily="66" charset="0"/>
                <a:ea typeface="Arial" panose="020B0604020202020204" pitchFamily="34" charset="0"/>
                <a:cs typeface="Times New Roman" panose="02020603050405020304" pitchFamily="18" charset="0"/>
              </a:rPr>
              <a:t>yes</a:t>
            </a:r>
            <a:r>
              <a:rPr lang="en-AU" sz="2400" dirty="0">
                <a:latin typeface="Comic Sans MS" panose="030F0902030302020204" pitchFamily="66" charset="0"/>
                <a:ea typeface="Arial" panose="020B0604020202020204" pitchFamily="34" charset="0"/>
                <a:cs typeface="Times New Roman" panose="02020603050405020304" pitchFamily="18" charset="0"/>
              </a:rPr>
              <a:t>” and “</a:t>
            </a:r>
            <a:r>
              <a:rPr lang="en-AU" sz="2400" dirty="0">
                <a:solidFill>
                  <a:srgbClr val="0070C0"/>
                </a:solidFill>
                <a:latin typeface="Comic Sans MS" panose="030F0902030302020204" pitchFamily="66" charset="0"/>
                <a:ea typeface="Arial" panose="020B0604020202020204" pitchFamily="34" charset="0"/>
                <a:cs typeface="Times New Roman" panose="02020603050405020304" pitchFamily="18" charset="0"/>
              </a:rPr>
              <a:t>No</a:t>
            </a:r>
            <a:r>
              <a:rPr lang="en-AU" sz="2400" dirty="0">
                <a:latin typeface="Comic Sans MS" panose="030F0902030302020204" pitchFamily="66" charset="0"/>
                <a:ea typeface="Arial" panose="020B0604020202020204" pitchFamily="34" charset="0"/>
                <a:cs typeface="Times New Roman" panose="02020603050405020304" pitchFamily="18" charset="0"/>
              </a:rPr>
              <a:t>, </a:t>
            </a:r>
            <a:r>
              <a:rPr lang="en-AU" sz="2400" dirty="0">
                <a:solidFill>
                  <a:srgbClr val="0070C0"/>
                </a:solidFill>
                <a:latin typeface="Comic Sans MS" panose="030F0902030302020204" pitchFamily="66" charset="0"/>
                <a:ea typeface="Arial" panose="020B0604020202020204" pitchFamily="34" charset="0"/>
                <a:cs typeface="Times New Roman" panose="02020603050405020304" pitchFamily="18" charset="0"/>
              </a:rPr>
              <a:t>no</a:t>
            </a:r>
            <a:r>
              <a:rPr lang="en-AU" sz="2400" dirty="0">
                <a:latin typeface="Comic Sans MS" panose="030F0902030302020204" pitchFamily="66" charset="0"/>
                <a:ea typeface="Arial" panose="020B0604020202020204" pitchFamily="34" charset="0"/>
                <a:cs typeface="Times New Roman" panose="02020603050405020304" pitchFamily="18" charset="0"/>
              </a:rPr>
              <a:t>” at the same time?  </a:t>
            </a:r>
            <a:r>
              <a:rPr lang="en-AU" sz="2400" b="1" baseline="30000" dirty="0">
                <a:latin typeface="Comic Sans MS" panose="030F0902030302020204" pitchFamily="66" charset="0"/>
                <a:ea typeface="Arial" panose="020B0604020202020204" pitchFamily="34" charset="0"/>
                <a:cs typeface="Times New Roman" panose="02020603050405020304" pitchFamily="18" charset="0"/>
              </a:rPr>
              <a:t>18 </a:t>
            </a:r>
            <a:r>
              <a:rPr lang="en-AU" sz="2400" dirty="0">
                <a:latin typeface="Comic Sans MS" panose="030F0902030302020204" pitchFamily="66" charset="0"/>
                <a:ea typeface="Arial" panose="020B0604020202020204" pitchFamily="34" charset="0"/>
                <a:cs typeface="Times New Roman" panose="02020603050405020304" pitchFamily="18" charset="0"/>
              </a:rPr>
              <a:t>As surely as God is faithful, our word to you has not been </a:t>
            </a:r>
            <a:r>
              <a:rPr lang="en-AU" sz="2400" dirty="0">
                <a:solidFill>
                  <a:srgbClr val="0070C0"/>
                </a:solidFill>
                <a:latin typeface="Comic Sans MS" panose="030F0902030302020204" pitchFamily="66" charset="0"/>
                <a:ea typeface="Arial" panose="020B0604020202020204" pitchFamily="34" charset="0"/>
                <a:cs typeface="Times New Roman" panose="02020603050405020304" pitchFamily="18" charset="0"/>
              </a:rPr>
              <a:t>Yes</a:t>
            </a:r>
            <a:r>
              <a:rPr lang="en-AU" sz="2400" dirty="0">
                <a:latin typeface="Comic Sans MS" panose="030F0902030302020204" pitchFamily="66" charset="0"/>
                <a:ea typeface="Arial" panose="020B0604020202020204" pitchFamily="34" charset="0"/>
                <a:cs typeface="Times New Roman" panose="02020603050405020304" pitchFamily="18" charset="0"/>
              </a:rPr>
              <a:t> and </a:t>
            </a:r>
            <a:r>
              <a:rPr lang="en-AU" sz="2400" dirty="0">
                <a:solidFill>
                  <a:srgbClr val="0070C0"/>
                </a:solidFill>
                <a:latin typeface="Comic Sans MS" panose="030F0902030302020204" pitchFamily="66" charset="0"/>
                <a:ea typeface="Arial" panose="020B0604020202020204" pitchFamily="34" charset="0"/>
                <a:cs typeface="Times New Roman" panose="02020603050405020304" pitchFamily="18" charset="0"/>
              </a:rPr>
              <a:t>No</a:t>
            </a:r>
            <a:r>
              <a:rPr lang="en-AU" sz="2400" dirty="0">
                <a:latin typeface="Comic Sans MS" panose="030F0902030302020204" pitchFamily="66" charset="0"/>
                <a:ea typeface="Arial" panose="020B0604020202020204" pitchFamily="34" charset="0"/>
                <a:cs typeface="Times New Roman" panose="02020603050405020304" pitchFamily="18" charset="0"/>
              </a:rPr>
              <a:t>.  </a:t>
            </a:r>
            <a:r>
              <a:rPr lang="en-AU" sz="2400" b="1" baseline="30000" dirty="0">
                <a:latin typeface="Comic Sans MS" panose="030F0902030302020204" pitchFamily="66" charset="0"/>
                <a:ea typeface="Arial" panose="020B0604020202020204" pitchFamily="34" charset="0"/>
                <a:cs typeface="Times New Roman" panose="02020603050405020304" pitchFamily="18" charset="0"/>
              </a:rPr>
              <a:t>19 </a:t>
            </a:r>
            <a:r>
              <a:rPr lang="en-AU" sz="2400" dirty="0">
                <a:latin typeface="Comic Sans MS" panose="030F0902030302020204" pitchFamily="66" charset="0"/>
                <a:ea typeface="Arial" panose="020B0604020202020204" pitchFamily="34" charset="0"/>
                <a:cs typeface="Times New Roman" panose="02020603050405020304" pitchFamily="18" charset="0"/>
              </a:rPr>
              <a:t>For the Son of God, Jesus Christ, whom we proclaimed among you, Silvanus and Timothy and I, was not </a:t>
            </a:r>
            <a:r>
              <a:rPr lang="en-AU" sz="2400" dirty="0">
                <a:solidFill>
                  <a:srgbClr val="0070C0"/>
                </a:solidFill>
                <a:latin typeface="Comic Sans MS" panose="030F0902030302020204" pitchFamily="66" charset="0"/>
                <a:ea typeface="Arial" panose="020B0604020202020204" pitchFamily="34" charset="0"/>
                <a:cs typeface="Times New Roman" panose="02020603050405020304" pitchFamily="18" charset="0"/>
              </a:rPr>
              <a:t>Yes</a:t>
            </a:r>
            <a:r>
              <a:rPr lang="en-AU" sz="2400" dirty="0">
                <a:latin typeface="Comic Sans MS" panose="030F0902030302020204" pitchFamily="66" charset="0"/>
                <a:ea typeface="Arial" panose="020B0604020202020204" pitchFamily="34" charset="0"/>
                <a:cs typeface="Times New Roman" panose="02020603050405020304" pitchFamily="18" charset="0"/>
              </a:rPr>
              <a:t> and </a:t>
            </a:r>
            <a:r>
              <a:rPr lang="en-AU" sz="2400" dirty="0">
                <a:solidFill>
                  <a:srgbClr val="0070C0"/>
                </a:solidFill>
                <a:latin typeface="Comic Sans MS" panose="030F0902030302020204" pitchFamily="66" charset="0"/>
                <a:ea typeface="Arial" panose="020B0604020202020204" pitchFamily="34" charset="0"/>
                <a:cs typeface="Times New Roman" panose="02020603050405020304" pitchFamily="18" charset="0"/>
              </a:rPr>
              <a:t>No</a:t>
            </a:r>
            <a:r>
              <a:rPr lang="en-AU" sz="2400" dirty="0">
                <a:latin typeface="Comic Sans MS" panose="030F0902030302020204" pitchFamily="66" charset="0"/>
                <a:ea typeface="Arial" panose="020B0604020202020204" pitchFamily="34" charset="0"/>
                <a:cs typeface="Times New Roman" panose="02020603050405020304" pitchFamily="18" charset="0"/>
              </a:rPr>
              <a:t>, but </a:t>
            </a:r>
            <a:r>
              <a:rPr lang="en-AU" sz="2400" u="sng" dirty="0">
                <a:latin typeface="Comic Sans MS" panose="030F0902030302020204" pitchFamily="66" charset="0"/>
                <a:ea typeface="Arial" panose="020B0604020202020204" pitchFamily="34" charset="0"/>
                <a:cs typeface="Times New Roman" panose="02020603050405020304" pitchFamily="18" charset="0"/>
              </a:rPr>
              <a:t>in him it is always </a:t>
            </a:r>
            <a:r>
              <a:rPr lang="en-AU" sz="2400" u="sng" dirty="0">
                <a:solidFill>
                  <a:srgbClr val="0070C0"/>
                </a:solidFill>
                <a:latin typeface="Comic Sans MS" panose="030F0902030302020204" pitchFamily="66" charset="0"/>
                <a:ea typeface="Arial" panose="020B0604020202020204" pitchFamily="34" charset="0"/>
                <a:cs typeface="Times New Roman" panose="02020603050405020304" pitchFamily="18" charset="0"/>
              </a:rPr>
              <a:t>Yes</a:t>
            </a:r>
            <a:r>
              <a:rPr lang="en-AU" sz="2400" dirty="0">
                <a:latin typeface="Comic Sans MS" panose="030F0902030302020204" pitchFamily="66" charset="0"/>
                <a:ea typeface="Arial" panose="020B0604020202020204" pitchFamily="34" charset="0"/>
                <a:cs typeface="Times New Roman" panose="02020603050405020304" pitchFamily="18" charset="0"/>
              </a:rPr>
              <a:t>.  </a:t>
            </a:r>
            <a:r>
              <a:rPr lang="en-AU" sz="2400" b="1" baseline="30000" dirty="0">
                <a:latin typeface="Comic Sans MS" panose="030F0902030302020204" pitchFamily="66" charset="0"/>
                <a:ea typeface="Arial" panose="020B0604020202020204" pitchFamily="34" charset="0"/>
                <a:cs typeface="Times New Roman" panose="02020603050405020304" pitchFamily="18" charset="0"/>
              </a:rPr>
              <a:t>20 </a:t>
            </a:r>
            <a:r>
              <a:rPr lang="en-AU" sz="2400" dirty="0">
                <a:latin typeface="Comic Sans MS" panose="030F0902030302020204" pitchFamily="66" charset="0"/>
                <a:ea typeface="Arial" panose="020B0604020202020204" pitchFamily="34" charset="0"/>
                <a:cs typeface="Times New Roman" panose="02020603050405020304" pitchFamily="18" charset="0"/>
              </a:rPr>
              <a:t>For all the promises of God find their </a:t>
            </a:r>
            <a:r>
              <a:rPr lang="en-AU" sz="2400" dirty="0">
                <a:solidFill>
                  <a:srgbClr val="0070C0"/>
                </a:solidFill>
                <a:latin typeface="Comic Sans MS" panose="030F0902030302020204" pitchFamily="66" charset="0"/>
                <a:ea typeface="Arial" panose="020B0604020202020204" pitchFamily="34" charset="0"/>
                <a:cs typeface="Times New Roman" panose="02020603050405020304" pitchFamily="18" charset="0"/>
              </a:rPr>
              <a:t>Yes</a:t>
            </a:r>
            <a:r>
              <a:rPr lang="en-AU" sz="2400" dirty="0">
                <a:latin typeface="Comic Sans MS" panose="030F0902030302020204" pitchFamily="66" charset="0"/>
                <a:ea typeface="Arial" panose="020B0604020202020204" pitchFamily="34" charset="0"/>
                <a:cs typeface="Times New Roman" panose="02020603050405020304" pitchFamily="18" charset="0"/>
              </a:rPr>
              <a:t> in him.  That is why it is through him that we utter our Amen to God for his glory.  </a:t>
            </a:r>
            <a:r>
              <a:rPr lang="en-AU" sz="2400" b="1" baseline="30000" dirty="0">
                <a:latin typeface="Comic Sans MS" panose="030F0902030302020204" pitchFamily="66" charset="0"/>
                <a:ea typeface="Arial" panose="020B0604020202020204" pitchFamily="34" charset="0"/>
                <a:cs typeface="Times New Roman" panose="02020603050405020304" pitchFamily="18" charset="0"/>
              </a:rPr>
              <a:t>21 </a:t>
            </a:r>
            <a:r>
              <a:rPr lang="en-AU" sz="2400" dirty="0">
                <a:latin typeface="Comic Sans MS" panose="030F0902030302020204" pitchFamily="66" charset="0"/>
                <a:ea typeface="Arial" panose="020B0604020202020204" pitchFamily="34" charset="0"/>
                <a:cs typeface="Times New Roman" panose="02020603050405020304" pitchFamily="18" charset="0"/>
              </a:rPr>
              <a:t>And it is God who establishes us with you in Christ, and has anointed us, </a:t>
            </a:r>
            <a:r>
              <a:rPr lang="en-AU" sz="2400" b="1" baseline="30000" dirty="0">
                <a:latin typeface="Comic Sans MS" panose="030F0902030302020204" pitchFamily="66" charset="0"/>
                <a:ea typeface="Arial" panose="020B0604020202020204" pitchFamily="34" charset="0"/>
                <a:cs typeface="Times New Roman" panose="02020603050405020304" pitchFamily="18" charset="0"/>
              </a:rPr>
              <a:t>22 </a:t>
            </a:r>
            <a:r>
              <a:rPr lang="en-AU" sz="2400" dirty="0">
                <a:latin typeface="Comic Sans MS" panose="030F0902030302020204" pitchFamily="66" charset="0"/>
                <a:ea typeface="Arial" panose="020B0604020202020204" pitchFamily="34" charset="0"/>
                <a:cs typeface="Times New Roman" panose="02020603050405020304" pitchFamily="18" charset="0"/>
              </a:rPr>
              <a:t>and who has also put his seal on us and given us his Spirit in our hearts as a guarantee. </a:t>
            </a:r>
            <a:endParaRPr lang="en-AU" sz="2000" dirty="0">
              <a:latin typeface="Comic Sans MS" panose="030F0902030302020204" pitchFamily="66" charset="0"/>
              <a:ea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FCA12374-6BA6-B942-A3C7-9619A86240D5}"/>
              </a:ext>
            </a:extLst>
          </p:cNvPr>
          <p:cNvSpPr txBox="1"/>
          <p:nvPr/>
        </p:nvSpPr>
        <p:spPr>
          <a:xfrm>
            <a:off x="9954" y="4719007"/>
            <a:ext cx="9134046" cy="769441"/>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rgbClr val="FFFF00"/>
                </a:solidFill>
                <a:latin typeface="Times New Roman" panose="02020603050405020304" pitchFamily="18" charset="0"/>
                <a:cs typeface="Times New Roman" panose="02020603050405020304" pitchFamily="18" charset="0"/>
              </a:rPr>
              <a:t>Jesus always says “Yes” to God’s grand design.  Obedience glorifies God</a:t>
            </a:r>
          </a:p>
          <a:p>
            <a:pPr marL="342900" indent="-342900">
              <a:buFont typeface="Arial" panose="020B0604020202020204" pitchFamily="34" charset="0"/>
              <a:buChar char="•"/>
            </a:pPr>
            <a:r>
              <a:rPr lang="en-AU" sz="2200" dirty="0">
                <a:solidFill>
                  <a:srgbClr val="FFFF00"/>
                </a:solidFill>
                <a:latin typeface="Times New Roman" panose="02020603050405020304" pitchFamily="18" charset="0"/>
                <a:cs typeface="Times New Roman" panose="02020603050405020304" pitchFamily="18" charset="0"/>
              </a:rPr>
              <a:t>“Obedience to God” means we may have to put our own plans aside</a:t>
            </a:r>
          </a:p>
        </p:txBody>
      </p:sp>
    </p:spTree>
    <p:extLst>
      <p:ext uri="{BB962C8B-B14F-4D97-AF65-F5344CB8AC3E}">
        <p14:creationId xmlns:p14="http://schemas.microsoft.com/office/powerpoint/2010/main" val="2081591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AE17E13-AFDB-C34E-BA6A-848BA7D0BB29}"/>
              </a:ext>
            </a:extLst>
          </p:cNvPr>
          <p:cNvSpPr/>
          <p:nvPr/>
        </p:nvSpPr>
        <p:spPr>
          <a:xfrm>
            <a:off x="131629" y="-24917"/>
            <a:ext cx="9010876" cy="400110"/>
          </a:xfrm>
          <a:prstGeom prst="rect">
            <a:avLst/>
          </a:prstGeom>
        </p:spPr>
        <p:txBody>
          <a:bodyPr wrap="square">
            <a:spAutoFit/>
          </a:bodyPr>
          <a:lstStyle/>
          <a:p>
            <a:r>
              <a:rPr lang="en-AU" sz="2000" dirty="0">
                <a:solidFill>
                  <a:srgbClr val="FFFF00"/>
                </a:solidFill>
                <a:latin typeface="Times New Roman" panose="02020603050405020304" pitchFamily="18" charset="0"/>
                <a:cs typeface="Times New Roman" panose="02020603050405020304" pitchFamily="18" charset="0"/>
              </a:rPr>
              <a:t>The essence of Paul’s response to petty accusations:  “Just as God is faithful, so am I”</a:t>
            </a:r>
          </a:p>
        </p:txBody>
      </p:sp>
      <p:sp>
        <p:nvSpPr>
          <p:cNvPr id="10" name="TextBox 9">
            <a:extLst>
              <a:ext uri="{FF2B5EF4-FFF2-40B4-BE49-F238E27FC236}">
                <a16:creationId xmlns:a16="http://schemas.microsoft.com/office/drawing/2014/main" id="{8A2850C4-4F0A-0143-88CD-A6FB7A14F64F}"/>
              </a:ext>
            </a:extLst>
          </p:cNvPr>
          <p:cNvSpPr txBox="1"/>
          <p:nvPr/>
        </p:nvSpPr>
        <p:spPr>
          <a:xfrm>
            <a:off x="20678" y="202283"/>
            <a:ext cx="9137821" cy="430887"/>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Another visit would cause unnecessary pain.  Anything said taken as offence </a:t>
            </a:r>
          </a:p>
        </p:txBody>
      </p:sp>
      <p:sp>
        <p:nvSpPr>
          <p:cNvPr id="11" name="TextBox 10">
            <a:extLst>
              <a:ext uri="{FF2B5EF4-FFF2-40B4-BE49-F238E27FC236}">
                <a16:creationId xmlns:a16="http://schemas.microsoft.com/office/drawing/2014/main" id="{8F333133-DCED-3D40-9D4B-B98F022A33E2}"/>
              </a:ext>
            </a:extLst>
          </p:cNvPr>
          <p:cNvSpPr txBox="1"/>
          <p:nvPr/>
        </p:nvSpPr>
        <p:spPr>
          <a:xfrm>
            <a:off x="28012" y="554960"/>
            <a:ext cx="9134046" cy="769441"/>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rgbClr val="FFFF00"/>
                </a:solidFill>
                <a:latin typeface="Times New Roman" panose="02020603050405020304" pitchFamily="18" charset="0"/>
                <a:cs typeface="Times New Roman" panose="02020603050405020304" pitchFamily="18" charset="0"/>
              </a:rPr>
              <a:t>Jesus always says “Yes” to God’s grand design.  Obedience glorifies God</a:t>
            </a:r>
          </a:p>
          <a:p>
            <a:pPr marL="342900" indent="-342900">
              <a:buFont typeface="Arial" panose="020B0604020202020204" pitchFamily="34" charset="0"/>
              <a:buChar char="•"/>
            </a:pPr>
            <a:r>
              <a:rPr lang="en-AU" sz="2200" dirty="0">
                <a:solidFill>
                  <a:srgbClr val="FFFF00"/>
                </a:solidFill>
                <a:latin typeface="Times New Roman" panose="02020603050405020304" pitchFamily="18" charset="0"/>
                <a:cs typeface="Times New Roman" panose="02020603050405020304" pitchFamily="18" charset="0"/>
              </a:rPr>
              <a:t>“Obedience to God” means we may have to put our own plans aside</a:t>
            </a:r>
          </a:p>
        </p:txBody>
      </p:sp>
      <p:cxnSp>
        <p:nvCxnSpPr>
          <p:cNvPr id="12" name="Straight Connector 11">
            <a:extLst>
              <a:ext uri="{FF2B5EF4-FFF2-40B4-BE49-F238E27FC236}">
                <a16:creationId xmlns:a16="http://schemas.microsoft.com/office/drawing/2014/main" id="{5671F5C8-B0C1-6C41-AC56-7D777A0BDD1F}"/>
              </a:ext>
            </a:extLst>
          </p:cNvPr>
          <p:cNvCxnSpPr>
            <a:cxnSpLocks/>
          </p:cNvCxnSpPr>
          <p:nvPr/>
        </p:nvCxnSpPr>
        <p:spPr>
          <a:xfrm>
            <a:off x="107892" y="1303434"/>
            <a:ext cx="8928992" cy="0"/>
          </a:xfrm>
          <a:prstGeom prst="line">
            <a:avLst/>
          </a:prstGeom>
        </p:spPr>
        <p:style>
          <a:lnRef idx="2">
            <a:schemeClr val="accent1"/>
          </a:lnRef>
          <a:fillRef idx="0">
            <a:schemeClr val="accent1"/>
          </a:fillRef>
          <a:effectRef idx="1">
            <a:schemeClr val="accent1"/>
          </a:effectRef>
          <a:fontRef idx="minor">
            <a:schemeClr val="tx1"/>
          </a:fontRef>
        </p:style>
      </p:cxnSp>
      <p:sp>
        <p:nvSpPr>
          <p:cNvPr id="4" name="TextBox 3">
            <a:extLst>
              <a:ext uri="{FF2B5EF4-FFF2-40B4-BE49-F238E27FC236}">
                <a16:creationId xmlns:a16="http://schemas.microsoft.com/office/drawing/2014/main" id="{1C665C1E-274A-964E-8FBC-98E27455955F}"/>
              </a:ext>
            </a:extLst>
          </p:cNvPr>
          <p:cNvSpPr txBox="1"/>
          <p:nvPr/>
        </p:nvSpPr>
        <p:spPr>
          <a:xfrm>
            <a:off x="65067" y="1314223"/>
            <a:ext cx="9144000" cy="430887"/>
          </a:xfrm>
          <a:prstGeom prst="rect">
            <a:avLst/>
          </a:prstGeom>
          <a:noFill/>
        </p:spPr>
        <p:txBody>
          <a:bodyPr wrap="square" rtlCol="0">
            <a:spAutoFit/>
          </a:bodyPr>
          <a:lstStyle/>
          <a:p>
            <a:pPr algn="ctr"/>
            <a:r>
              <a:rPr lang="en-AU" sz="2200" dirty="0">
                <a:solidFill>
                  <a:srgbClr val="FFFF00"/>
                </a:solidFill>
              </a:rPr>
              <a:t>Paul’s concern:  The church to be the reconciling community of Christ</a:t>
            </a:r>
          </a:p>
        </p:txBody>
      </p:sp>
      <p:sp>
        <p:nvSpPr>
          <p:cNvPr id="13" name="TextBox 12">
            <a:extLst>
              <a:ext uri="{FF2B5EF4-FFF2-40B4-BE49-F238E27FC236}">
                <a16:creationId xmlns:a16="http://schemas.microsoft.com/office/drawing/2014/main" id="{9AA84D2F-6419-9646-8EE4-3A3110FC9E3D}"/>
              </a:ext>
            </a:extLst>
          </p:cNvPr>
          <p:cNvSpPr txBox="1"/>
          <p:nvPr/>
        </p:nvSpPr>
        <p:spPr>
          <a:xfrm>
            <a:off x="10840" y="2070462"/>
            <a:ext cx="9121827" cy="2123658"/>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arch-antagonists Out-of-town “super-apostles”</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a few people (and </a:t>
            </a:r>
            <a:r>
              <a:rPr lang="en-AU" sz="2200" b="1" dirty="0">
                <a:solidFill>
                  <a:schemeClr val="bg1"/>
                </a:solidFill>
                <a:latin typeface="Times New Roman" panose="02020603050405020304" pitchFamily="18" charset="0"/>
                <a:cs typeface="Times New Roman" panose="02020603050405020304" pitchFamily="18" charset="0"/>
              </a:rPr>
              <a:t>one in particular</a:t>
            </a:r>
            <a:r>
              <a:rPr lang="en-AU" sz="2200" dirty="0">
                <a:solidFill>
                  <a:schemeClr val="bg1"/>
                </a:solidFill>
                <a:latin typeface="Times New Roman" panose="02020603050405020304" pitchFamily="18" charset="0"/>
                <a:cs typeface="Times New Roman" panose="02020603050405020304" pitchFamily="18" charset="0"/>
              </a:rPr>
              <a:t>) convinced by them and attacked Paul</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Majority of church not convinced by “super-apostles”.  Loyal to the Gospel</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With Paul’s encouragement, Loyal disciples took action against antagonists</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The local antagonist repented</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The “super-apostles” did not </a:t>
            </a:r>
          </a:p>
        </p:txBody>
      </p:sp>
      <p:sp>
        <p:nvSpPr>
          <p:cNvPr id="6" name="TextBox 5">
            <a:extLst>
              <a:ext uri="{FF2B5EF4-FFF2-40B4-BE49-F238E27FC236}">
                <a16:creationId xmlns:a16="http://schemas.microsoft.com/office/drawing/2014/main" id="{CF41E306-A7DC-4B4F-8F35-1DFF93BCD393}"/>
              </a:ext>
            </a:extLst>
          </p:cNvPr>
          <p:cNvSpPr txBox="1"/>
          <p:nvPr/>
        </p:nvSpPr>
        <p:spPr>
          <a:xfrm>
            <a:off x="107892" y="1745110"/>
            <a:ext cx="8928992" cy="369332"/>
          </a:xfrm>
          <a:prstGeom prst="rect">
            <a:avLst/>
          </a:prstGeom>
          <a:noFill/>
        </p:spPr>
        <p:txBody>
          <a:bodyPr wrap="square" rtlCol="0">
            <a:spAutoFit/>
          </a:bodyPr>
          <a:lstStyle/>
          <a:p>
            <a:r>
              <a:rPr lang="en-AU" u="sng" dirty="0">
                <a:solidFill>
                  <a:schemeClr val="bg1"/>
                </a:solidFill>
              </a:rPr>
              <a:t>Probable situation in Corinthian church (from indicators in </a:t>
            </a:r>
            <a:r>
              <a:rPr lang="en-AU" u="sng" dirty="0" err="1">
                <a:solidFill>
                  <a:schemeClr val="bg1"/>
                </a:solidFill>
              </a:rPr>
              <a:t>1Cor</a:t>
            </a:r>
            <a:r>
              <a:rPr lang="en-AU" u="sng" dirty="0">
                <a:solidFill>
                  <a:schemeClr val="bg1"/>
                </a:solidFill>
              </a:rPr>
              <a:t> &amp; </a:t>
            </a:r>
            <a:r>
              <a:rPr lang="en-AU" u="sng" dirty="0" err="1">
                <a:solidFill>
                  <a:schemeClr val="bg1"/>
                </a:solidFill>
              </a:rPr>
              <a:t>2Cor</a:t>
            </a:r>
            <a:r>
              <a:rPr lang="en-AU" u="sng" dirty="0">
                <a:solidFill>
                  <a:schemeClr val="bg1"/>
                </a:solidFill>
              </a:rPr>
              <a:t>):</a:t>
            </a:r>
          </a:p>
        </p:txBody>
      </p:sp>
      <p:sp>
        <p:nvSpPr>
          <p:cNvPr id="14" name="TextBox 13">
            <a:extLst>
              <a:ext uri="{FF2B5EF4-FFF2-40B4-BE49-F238E27FC236}">
                <a16:creationId xmlns:a16="http://schemas.microsoft.com/office/drawing/2014/main" id="{FFA8243E-AB8D-6043-9822-72E84D97C76E}"/>
              </a:ext>
            </a:extLst>
          </p:cNvPr>
          <p:cNvSpPr txBox="1"/>
          <p:nvPr/>
        </p:nvSpPr>
        <p:spPr>
          <a:xfrm>
            <a:off x="-23833" y="4095523"/>
            <a:ext cx="9144000" cy="430887"/>
          </a:xfrm>
          <a:prstGeom prst="rect">
            <a:avLst/>
          </a:prstGeom>
          <a:noFill/>
        </p:spPr>
        <p:txBody>
          <a:bodyPr wrap="square" rtlCol="0">
            <a:spAutoFit/>
          </a:bodyPr>
          <a:lstStyle/>
          <a:p>
            <a:pPr algn="ctr"/>
            <a:r>
              <a:rPr lang="en-AU" sz="2200" dirty="0">
                <a:solidFill>
                  <a:srgbClr val="FFFF00"/>
                </a:solidFill>
              </a:rPr>
              <a:t>The Church of Jesus Christ </a:t>
            </a:r>
            <a:r>
              <a:rPr lang="en-AU" sz="2200" b="1" u="sng" dirty="0">
                <a:solidFill>
                  <a:srgbClr val="FFFF00"/>
                </a:solidFill>
              </a:rPr>
              <a:t>has</a:t>
            </a:r>
            <a:r>
              <a:rPr lang="en-AU" sz="2200" dirty="0">
                <a:solidFill>
                  <a:srgbClr val="FFFF00"/>
                </a:solidFill>
              </a:rPr>
              <a:t> to be a reconciling community</a:t>
            </a:r>
          </a:p>
        </p:txBody>
      </p:sp>
      <p:sp>
        <p:nvSpPr>
          <p:cNvPr id="15" name="TextBox 14">
            <a:extLst>
              <a:ext uri="{FF2B5EF4-FFF2-40B4-BE49-F238E27FC236}">
                <a16:creationId xmlns:a16="http://schemas.microsoft.com/office/drawing/2014/main" id="{A7E672AE-D9B8-FF4D-BDA8-7BE2E13883A7}"/>
              </a:ext>
            </a:extLst>
          </p:cNvPr>
          <p:cNvSpPr txBox="1"/>
          <p:nvPr/>
        </p:nvSpPr>
        <p:spPr>
          <a:xfrm>
            <a:off x="-17421" y="4469483"/>
            <a:ext cx="3293277" cy="769441"/>
          </a:xfrm>
          <a:prstGeom prst="rect">
            <a:avLst/>
          </a:prstGeom>
          <a:noFill/>
          <a:ln>
            <a:noFill/>
          </a:ln>
        </p:spPr>
        <p:txBody>
          <a:bodyPr wrap="square" rtlCol="0">
            <a:spAutoFit/>
          </a:bodyPr>
          <a:lstStyle/>
          <a:p>
            <a:pPr marL="276225" indent="-276225"/>
            <a:r>
              <a:rPr lang="en-AU" sz="2200" dirty="0">
                <a:solidFill>
                  <a:schemeClr val="bg1"/>
                </a:solidFill>
                <a:latin typeface="Times New Roman" panose="02020603050405020304" pitchFamily="18" charset="0"/>
                <a:cs typeface="Times New Roman" panose="02020603050405020304" pitchFamily="18" charset="0"/>
              </a:rPr>
              <a:t>1.  Confront false teaching and wrong behaviour</a:t>
            </a:r>
          </a:p>
        </p:txBody>
      </p:sp>
      <p:sp>
        <p:nvSpPr>
          <p:cNvPr id="16" name="TextBox 15">
            <a:extLst>
              <a:ext uri="{FF2B5EF4-FFF2-40B4-BE49-F238E27FC236}">
                <a16:creationId xmlns:a16="http://schemas.microsoft.com/office/drawing/2014/main" id="{CF91C4FC-67F4-AD43-90A7-B3D8E7BB9B94}"/>
              </a:ext>
            </a:extLst>
          </p:cNvPr>
          <p:cNvSpPr txBox="1"/>
          <p:nvPr/>
        </p:nvSpPr>
        <p:spPr>
          <a:xfrm>
            <a:off x="-17421" y="5238408"/>
            <a:ext cx="3797333"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2.  Sorrow &amp; remorse for sin</a:t>
            </a:r>
          </a:p>
        </p:txBody>
      </p:sp>
      <p:sp>
        <p:nvSpPr>
          <p:cNvPr id="18" name="TextBox 17">
            <a:extLst>
              <a:ext uri="{FF2B5EF4-FFF2-40B4-BE49-F238E27FC236}">
                <a16:creationId xmlns:a16="http://schemas.microsoft.com/office/drawing/2014/main" id="{1024977C-E97D-5740-B0D6-89947A56D53F}"/>
              </a:ext>
            </a:extLst>
          </p:cNvPr>
          <p:cNvSpPr txBox="1"/>
          <p:nvPr/>
        </p:nvSpPr>
        <p:spPr>
          <a:xfrm>
            <a:off x="3628667" y="5214149"/>
            <a:ext cx="2443867"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4.  Forgiveness</a:t>
            </a:r>
          </a:p>
        </p:txBody>
      </p:sp>
      <p:sp>
        <p:nvSpPr>
          <p:cNvPr id="19" name="TextBox 18">
            <a:extLst>
              <a:ext uri="{FF2B5EF4-FFF2-40B4-BE49-F238E27FC236}">
                <a16:creationId xmlns:a16="http://schemas.microsoft.com/office/drawing/2014/main" id="{C49D23C0-D517-F64B-96D2-EA6E4EE25A35}"/>
              </a:ext>
            </a:extLst>
          </p:cNvPr>
          <p:cNvSpPr txBox="1"/>
          <p:nvPr/>
        </p:nvSpPr>
        <p:spPr>
          <a:xfrm>
            <a:off x="6676300" y="4572576"/>
            <a:ext cx="2443867" cy="769441"/>
          </a:xfrm>
          <a:prstGeom prst="rect">
            <a:avLst/>
          </a:prstGeom>
          <a:noFill/>
          <a:ln>
            <a:noFill/>
          </a:ln>
        </p:spPr>
        <p:txBody>
          <a:bodyPr wrap="square" rtlCol="0">
            <a:spAutoFit/>
          </a:bodyPr>
          <a:lstStyle/>
          <a:p>
            <a:pPr marL="363538" indent="-363538"/>
            <a:r>
              <a:rPr lang="en-AU" sz="2200" dirty="0">
                <a:solidFill>
                  <a:schemeClr val="bg1"/>
                </a:solidFill>
                <a:latin typeface="Times New Roman" panose="02020603050405020304" pitchFamily="18" charset="0"/>
                <a:cs typeface="Times New Roman" panose="02020603050405020304" pitchFamily="18" charset="0"/>
              </a:rPr>
              <a:t>5.  reconciliation and restoration</a:t>
            </a:r>
          </a:p>
        </p:txBody>
      </p:sp>
      <p:sp>
        <p:nvSpPr>
          <p:cNvPr id="20" name="TextBox 19">
            <a:extLst>
              <a:ext uri="{FF2B5EF4-FFF2-40B4-BE49-F238E27FC236}">
                <a16:creationId xmlns:a16="http://schemas.microsoft.com/office/drawing/2014/main" id="{0129CC53-52E8-C448-8334-ABD1DC91D811}"/>
              </a:ext>
            </a:extLst>
          </p:cNvPr>
          <p:cNvSpPr txBox="1"/>
          <p:nvPr/>
        </p:nvSpPr>
        <p:spPr>
          <a:xfrm>
            <a:off x="3628667" y="4526410"/>
            <a:ext cx="2569344"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3.  Repentance of sin</a:t>
            </a:r>
          </a:p>
        </p:txBody>
      </p:sp>
    </p:spTree>
    <p:extLst>
      <p:ext uri="{BB962C8B-B14F-4D97-AF65-F5344CB8AC3E}">
        <p14:creationId xmlns:p14="http://schemas.microsoft.com/office/powerpoint/2010/main" val="1448812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6" grpId="0"/>
      <p:bldP spid="14" grpId="0"/>
      <p:bldP spid="15" grpId="0"/>
      <p:bldP spid="16" grpId="0"/>
      <p:bldP spid="18" grpId="0"/>
      <p:bldP spid="19" grpId="0"/>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73779"/>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12 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For our boast is this, the testimony of our conscience, that we behaved in the world with simplicity and godly sincerity, not by earthly wisdom but by the grace of God, and supremely so toward you.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13 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For we are not writing to you anything other than what you read and understand and I hope you will fully understand —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14 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just as you did partially understand us — that on the day of our Lord Jesus you will boast of us as we will boast of you.</a:t>
            </a:r>
            <a:endParaRPr lang="en-AU" sz="26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indent="152400">
              <a:lnSpc>
                <a:spcPct val="115000"/>
              </a:lnSpc>
              <a:spcAft>
                <a:spcPts val="0"/>
              </a:spcAft>
            </a:pP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endParaRPr lang="en-AU" sz="26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r>
              <a:rPr lang="en-AU" sz="2600" b="1" baseline="30000" dirty="0">
                <a:solidFill>
                  <a:schemeClr val="bg1"/>
                </a:solidFill>
                <a:latin typeface="Times New Roman" panose="02020603050405020304" pitchFamily="18" charset="0"/>
                <a:ea typeface="Arial" panose="020B0604020202020204" pitchFamily="34" charset="0"/>
              </a:rPr>
              <a:t>15 </a:t>
            </a:r>
            <a:r>
              <a:rPr lang="en-AU" sz="2600" dirty="0">
                <a:solidFill>
                  <a:schemeClr val="bg1"/>
                </a:solidFill>
                <a:latin typeface="Times New Roman" panose="02020603050405020304" pitchFamily="18" charset="0"/>
                <a:ea typeface="Arial" panose="020B0604020202020204" pitchFamily="34" charset="0"/>
              </a:rPr>
              <a:t>Because I was sure of this, I wanted to come to you first, so that you might have a second experience of grace.  </a:t>
            </a:r>
            <a:r>
              <a:rPr lang="en-AU" sz="2600" b="1" baseline="30000" dirty="0">
                <a:solidFill>
                  <a:schemeClr val="bg1"/>
                </a:solidFill>
                <a:latin typeface="Times New Roman" panose="02020603050405020304" pitchFamily="18" charset="0"/>
                <a:ea typeface="Arial" panose="020B0604020202020204" pitchFamily="34" charset="0"/>
              </a:rPr>
              <a:t>16 </a:t>
            </a:r>
            <a:r>
              <a:rPr lang="en-AU" sz="2600" dirty="0">
                <a:solidFill>
                  <a:schemeClr val="bg1"/>
                </a:solidFill>
                <a:latin typeface="Times New Roman" panose="02020603050405020304" pitchFamily="18" charset="0"/>
                <a:ea typeface="Arial" panose="020B0604020202020204" pitchFamily="34" charset="0"/>
              </a:rPr>
              <a:t>I wanted to visit you on my way to Macedonia, and to come back to you from Macedonia and have you send me on my way to Judea.</a:t>
            </a:r>
            <a:r>
              <a:rPr lang="en-AU" sz="2600" dirty="0">
                <a:solidFill>
                  <a:schemeClr val="bg1"/>
                </a:solidFill>
              </a:rPr>
              <a:t> </a:t>
            </a:r>
            <a:endParaRPr lang="en-GB" sz="26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3822691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76463"/>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600" b="1" baseline="30000" dirty="0">
                <a:solidFill>
                  <a:schemeClr val="bg1"/>
                </a:solidFill>
                <a:latin typeface="Times New Roman" panose="02020603050405020304" pitchFamily="18" charset="0"/>
                <a:ea typeface="Arial" panose="020B0604020202020204" pitchFamily="34" charset="0"/>
              </a:rPr>
              <a:t>17 </a:t>
            </a:r>
            <a:r>
              <a:rPr lang="en-AU" sz="2600" dirty="0">
                <a:solidFill>
                  <a:schemeClr val="bg1"/>
                </a:solidFill>
                <a:latin typeface="Times New Roman" panose="02020603050405020304" pitchFamily="18" charset="0"/>
                <a:ea typeface="Arial" panose="020B0604020202020204" pitchFamily="34" charset="0"/>
              </a:rPr>
              <a:t>Was I vacillating when I wanted to do this?  Do I make my plans according to the flesh, ready to say “Yes, yes” and “No, no” at the same time?  </a:t>
            </a:r>
            <a:r>
              <a:rPr lang="en-AU" sz="2600" b="1" baseline="30000" dirty="0">
                <a:solidFill>
                  <a:schemeClr val="bg1"/>
                </a:solidFill>
                <a:latin typeface="Times New Roman" panose="02020603050405020304" pitchFamily="18" charset="0"/>
                <a:ea typeface="Arial" panose="020B0604020202020204" pitchFamily="34" charset="0"/>
              </a:rPr>
              <a:t>18 </a:t>
            </a:r>
            <a:r>
              <a:rPr lang="en-AU" sz="2600" dirty="0">
                <a:solidFill>
                  <a:schemeClr val="bg1"/>
                </a:solidFill>
                <a:latin typeface="Times New Roman" panose="02020603050405020304" pitchFamily="18" charset="0"/>
                <a:ea typeface="Arial" panose="020B0604020202020204" pitchFamily="34" charset="0"/>
              </a:rPr>
              <a:t>As surely as God is faithful, our word to you has not been Yes and No.  </a:t>
            </a:r>
            <a:r>
              <a:rPr lang="en-AU" sz="2600" b="1" baseline="30000" dirty="0">
                <a:solidFill>
                  <a:schemeClr val="bg1"/>
                </a:solidFill>
                <a:latin typeface="Times New Roman" panose="02020603050405020304" pitchFamily="18" charset="0"/>
                <a:ea typeface="Arial" panose="020B0604020202020204" pitchFamily="34" charset="0"/>
              </a:rPr>
              <a:t> </a:t>
            </a:r>
            <a:r>
              <a:rPr lang="en-AU" sz="2600" dirty="0">
                <a:solidFill>
                  <a:schemeClr val="bg1"/>
                </a:solidFill>
                <a:latin typeface="Times New Roman" panose="02020603050405020304" pitchFamily="18" charset="0"/>
                <a:ea typeface="Arial" panose="020B0604020202020204" pitchFamily="34" charset="0"/>
              </a:rPr>
              <a:t>  That is why it is through him that we utter our Amen to God for his glory.  </a:t>
            </a:r>
            <a:r>
              <a:rPr lang="en-AU" sz="2600" b="1" baseline="30000" dirty="0">
                <a:solidFill>
                  <a:schemeClr val="bg1"/>
                </a:solidFill>
                <a:latin typeface="Times New Roman" panose="02020603050405020304" pitchFamily="18" charset="0"/>
                <a:ea typeface="Arial" panose="020B0604020202020204" pitchFamily="34" charset="0"/>
              </a:rPr>
              <a:t>21 </a:t>
            </a:r>
            <a:r>
              <a:rPr lang="en-AU" sz="2600" dirty="0">
                <a:solidFill>
                  <a:schemeClr val="bg1"/>
                </a:solidFill>
                <a:latin typeface="Times New Roman" panose="02020603050405020304" pitchFamily="18" charset="0"/>
                <a:ea typeface="Arial" panose="020B0604020202020204" pitchFamily="34" charset="0"/>
              </a:rPr>
              <a:t>And it is God who establishes us with you in Christ, and has anointed us, </a:t>
            </a:r>
            <a:r>
              <a:rPr lang="en-AU" sz="2600" b="1" baseline="30000" dirty="0">
                <a:solidFill>
                  <a:schemeClr val="bg1"/>
                </a:solidFill>
                <a:latin typeface="Times New Roman" panose="02020603050405020304" pitchFamily="18" charset="0"/>
                <a:ea typeface="Arial" panose="020B0604020202020204" pitchFamily="34" charset="0"/>
              </a:rPr>
              <a:t>22 </a:t>
            </a:r>
            <a:r>
              <a:rPr lang="en-AU" sz="2600" dirty="0">
                <a:solidFill>
                  <a:schemeClr val="bg1"/>
                </a:solidFill>
                <a:latin typeface="Times New Roman" panose="02020603050405020304" pitchFamily="18" charset="0"/>
                <a:ea typeface="Arial" panose="020B0604020202020204" pitchFamily="34" charset="0"/>
              </a:rPr>
              <a:t>and who has also put his seal on us and given us his Spirit in our hearts as a guarantee. </a:t>
            </a:r>
            <a:br>
              <a:rPr lang="en-AU" sz="2600" dirty="0">
                <a:solidFill>
                  <a:schemeClr val="bg1"/>
                </a:solidFill>
                <a:latin typeface="Times New Roman" panose="02020603050405020304" pitchFamily="18" charset="0"/>
                <a:ea typeface="Arial" panose="020B0604020202020204" pitchFamily="34" charset="0"/>
              </a:rPr>
            </a:br>
            <a:endParaRPr lang="en-AU" sz="2600" dirty="0">
              <a:solidFill>
                <a:schemeClr val="bg1"/>
              </a:solidFill>
              <a:latin typeface="Times New Roman" panose="02020603050405020304" pitchFamily="18" charset="0"/>
              <a:ea typeface="Arial" panose="020B0604020202020204" pitchFamily="34" charset="0"/>
            </a:endParaRPr>
          </a:p>
          <a:p>
            <a:pPr>
              <a:lnSpc>
                <a:spcPct val="115000"/>
              </a:lnSpc>
              <a:spcAft>
                <a:spcPts val="0"/>
              </a:spcAft>
            </a:pPr>
            <a:r>
              <a:rPr lang="en-AU" sz="2600" b="1" baseline="30000" dirty="0">
                <a:solidFill>
                  <a:schemeClr val="bg1"/>
                </a:solidFill>
                <a:latin typeface="Times New Roman" panose="02020603050405020304" pitchFamily="18" charset="0"/>
                <a:ea typeface="Arial" panose="020B0604020202020204" pitchFamily="34" charset="0"/>
              </a:rPr>
              <a:t>23 </a:t>
            </a:r>
            <a:r>
              <a:rPr lang="en-AU" sz="2600" dirty="0">
                <a:solidFill>
                  <a:schemeClr val="bg1"/>
                </a:solidFill>
                <a:latin typeface="Times New Roman" panose="02020603050405020304" pitchFamily="18" charset="0"/>
                <a:ea typeface="Arial" panose="020B0604020202020204" pitchFamily="34" charset="0"/>
              </a:rPr>
              <a:t>But I call God to witness against me — it was to spare you that I refrained from coming again to Corinth.  </a:t>
            </a:r>
            <a:r>
              <a:rPr lang="en-AU" sz="2600" b="1" baseline="30000" dirty="0">
                <a:solidFill>
                  <a:schemeClr val="bg1"/>
                </a:solidFill>
                <a:latin typeface="Times New Roman" panose="02020603050405020304" pitchFamily="18" charset="0"/>
                <a:ea typeface="Arial" panose="020B0604020202020204" pitchFamily="34" charset="0"/>
              </a:rPr>
              <a:t>24 </a:t>
            </a:r>
            <a:r>
              <a:rPr lang="en-AU" sz="2600" dirty="0">
                <a:solidFill>
                  <a:schemeClr val="bg1"/>
                </a:solidFill>
                <a:latin typeface="Times New Roman" panose="02020603050405020304" pitchFamily="18" charset="0"/>
                <a:ea typeface="Arial" panose="020B0604020202020204" pitchFamily="34" charset="0"/>
              </a:rPr>
              <a:t>Not that we lord it over your faith, but we work with you for your joy, for you stand firm in your faith.</a:t>
            </a:r>
            <a:r>
              <a:rPr lang="en-AU" sz="2600" dirty="0">
                <a:solidFill>
                  <a:schemeClr val="bg1"/>
                </a:solidFill>
              </a:rPr>
              <a:t> </a:t>
            </a:r>
            <a:endParaRPr lang="en-GB" sz="26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380831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1226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dirty="0">
                <a:solidFill>
                  <a:schemeClr val="bg1"/>
                </a:solidFill>
                <a:latin typeface="Times New Roman" panose="02020603050405020304" pitchFamily="18" charset="0"/>
                <a:ea typeface="Arial" panose="020B0604020202020204" pitchFamily="34" charset="0"/>
              </a:rPr>
              <a:t>2 </a:t>
            </a:r>
            <a:r>
              <a:rPr lang="en-AU" sz="2800" dirty="0">
                <a:solidFill>
                  <a:schemeClr val="bg1"/>
                </a:solidFill>
                <a:latin typeface="Times New Roman" panose="02020603050405020304" pitchFamily="18" charset="0"/>
                <a:ea typeface="Arial" panose="020B0604020202020204" pitchFamily="34" charset="0"/>
              </a:rPr>
              <a:t>For I made up my mind not to make another painful visit to you.  </a:t>
            </a:r>
            <a:r>
              <a:rPr lang="en-AU" sz="2800" b="1" baseline="30000" dirty="0">
                <a:solidFill>
                  <a:schemeClr val="bg1"/>
                </a:solidFill>
                <a:latin typeface="Times New Roman" panose="02020603050405020304" pitchFamily="18" charset="0"/>
                <a:ea typeface="Arial" panose="020B0604020202020204" pitchFamily="34" charset="0"/>
              </a:rPr>
              <a:t>2 </a:t>
            </a:r>
            <a:r>
              <a:rPr lang="en-AU" sz="2800" dirty="0">
                <a:solidFill>
                  <a:schemeClr val="bg1"/>
                </a:solidFill>
                <a:latin typeface="Times New Roman" panose="02020603050405020304" pitchFamily="18" charset="0"/>
                <a:ea typeface="Arial" panose="020B0604020202020204" pitchFamily="34" charset="0"/>
              </a:rPr>
              <a:t>For if I cause you pain, who is there to make me glad but the one whom I have pained?  </a:t>
            </a:r>
            <a:r>
              <a:rPr lang="en-AU" sz="2800" b="1" baseline="30000" dirty="0">
                <a:solidFill>
                  <a:schemeClr val="bg1"/>
                </a:solidFill>
                <a:latin typeface="Times New Roman" panose="02020603050405020304" pitchFamily="18" charset="0"/>
                <a:ea typeface="Arial" panose="020B0604020202020204" pitchFamily="34" charset="0"/>
              </a:rPr>
              <a:t>3 </a:t>
            </a:r>
            <a:r>
              <a:rPr lang="en-AU" sz="2800" dirty="0">
                <a:solidFill>
                  <a:schemeClr val="bg1"/>
                </a:solidFill>
                <a:latin typeface="Times New Roman" panose="02020603050405020304" pitchFamily="18" charset="0"/>
                <a:ea typeface="Arial" panose="020B0604020202020204" pitchFamily="34" charset="0"/>
              </a:rPr>
              <a:t>And I wrote as I did, so that when I came I might not suffer pain from those who should have made me rejoice, for I felt sure of all of you, that my joy would be the joy of you all.  </a:t>
            </a:r>
            <a:r>
              <a:rPr lang="en-AU" sz="2800" b="1" baseline="30000" dirty="0">
                <a:solidFill>
                  <a:schemeClr val="bg1"/>
                </a:solidFill>
                <a:latin typeface="Times New Roman" panose="02020603050405020304" pitchFamily="18" charset="0"/>
                <a:ea typeface="Arial" panose="020B0604020202020204" pitchFamily="34" charset="0"/>
              </a:rPr>
              <a:t>4 </a:t>
            </a:r>
            <a:r>
              <a:rPr lang="en-AU" sz="2800" dirty="0">
                <a:solidFill>
                  <a:schemeClr val="bg1"/>
                </a:solidFill>
                <a:latin typeface="Times New Roman" panose="02020603050405020304" pitchFamily="18" charset="0"/>
                <a:ea typeface="Arial" panose="020B0604020202020204" pitchFamily="34" charset="0"/>
              </a:rPr>
              <a:t>For I wrote to you out of much affliction and anguish of heart and with many tears, not to cause you pain but to let you know the abundant love that I have for you. </a:t>
            </a:r>
            <a:endParaRPr lang="en-GB" sz="28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399721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10108"/>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700" b="1" baseline="30000" dirty="0">
                <a:solidFill>
                  <a:schemeClr val="bg1"/>
                </a:solidFill>
                <a:latin typeface="Times New Roman" panose="02020603050405020304" pitchFamily="18" charset="0"/>
                <a:ea typeface="Arial" panose="020B0604020202020204" pitchFamily="34" charset="0"/>
              </a:rPr>
              <a:t>5 </a:t>
            </a:r>
            <a:r>
              <a:rPr lang="en-AU" sz="2700" dirty="0">
                <a:solidFill>
                  <a:schemeClr val="bg1"/>
                </a:solidFill>
                <a:latin typeface="Times New Roman" panose="02020603050405020304" pitchFamily="18" charset="0"/>
                <a:ea typeface="Arial" panose="020B0604020202020204" pitchFamily="34" charset="0"/>
              </a:rPr>
              <a:t>Now if anyone has caused pain, he has caused it not to me, but in some measure — not to put it too severely — to all of you.  </a:t>
            </a:r>
            <a:r>
              <a:rPr lang="en-AU" sz="2700" b="1" baseline="30000" dirty="0">
                <a:solidFill>
                  <a:schemeClr val="bg1"/>
                </a:solidFill>
                <a:latin typeface="Times New Roman" panose="02020603050405020304" pitchFamily="18" charset="0"/>
                <a:ea typeface="Arial" panose="020B0604020202020204" pitchFamily="34" charset="0"/>
              </a:rPr>
              <a:t>6 </a:t>
            </a:r>
            <a:r>
              <a:rPr lang="en-AU" sz="2700" dirty="0">
                <a:solidFill>
                  <a:schemeClr val="bg1"/>
                </a:solidFill>
                <a:latin typeface="Times New Roman" panose="02020603050405020304" pitchFamily="18" charset="0"/>
                <a:ea typeface="Arial" panose="020B0604020202020204" pitchFamily="34" charset="0"/>
              </a:rPr>
              <a:t>For such a one, this punishment by the majority is enough, </a:t>
            </a:r>
            <a:r>
              <a:rPr lang="en-AU" sz="2700" b="1" baseline="30000" dirty="0">
                <a:solidFill>
                  <a:schemeClr val="bg1"/>
                </a:solidFill>
                <a:latin typeface="Times New Roman" panose="02020603050405020304" pitchFamily="18" charset="0"/>
                <a:ea typeface="Arial" panose="020B0604020202020204" pitchFamily="34" charset="0"/>
              </a:rPr>
              <a:t>7 </a:t>
            </a:r>
            <a:r>
              <a:rPr lang="en-AU" sz="2700" dirty="0">
                <a:solidFill>
                  <a:schemeClr val="bg1"/>
                </a:solidFill>
                <a:latin typeface="Times New Roman" panose="02020603050405020304" pitchFamily="18" charset="0"/>
                <a:ea typeface="Arial" panose="020B0604020202020204" pitchFamily="34" charset="0"/>
              </a:rPr>
              <a:t>so you should rather turn to forgive and comfort him, or he may be overwhelmed by excessive sorrow.  </a:t>
            </a:r>
            <a:r>
              <a:rPr lang="en-AU" sz="2700" b="1" baseline="30000" dirty="0">
                <a:solidFill>
                  <a:schemeClr val="bg1"/>
                </a:solidFill>
                <a:latin typeface="Times New Roman" panose="02020603050405020304" pitchFamily="18" charset="0"/>
                <a:ea typeface="Arial" panose="020B0604020202020204" pitchFamily="34" charset="0"/>
              </a:rPr>
              <a:t>8 </a:t>
            </a:r>
            <a:r>
              <a:rPr lang="en-AU" sz="2700" dirty="0">
                <a:solidFill>
                  <a:schemeClr val="bg1"/>
                </a:solidFill>
                <a:latin typeface="Times New Roman" panose="02020603050405020304" pitchFamily="18" charset="0"/>
                <a:ea typeface="Arial" panose="020B0604020202020204" pitchFamily="34" charset="0"/>
              </a:rPr>
              <a:t>So I beg you to reaffirm your love for him.  </a:t>
            </a:r>
            <a:r>
              <a:rPr lang="en-AU" sz="2700" b="1" baseline="30000" dirty="0">
                <a:solidFill>
                  <a:schemeClr val="bg1"/>
                </a:solidFill>
                <a:latin typeface="Times New Roman" panose="02020603050405020304" pitchFamily="18" charset="0"/>
                <a:ea typeface="Arial" panose="020B0604020202020204" pitchFamily="34" charset="0"/>
              </a:rPr>
              <a:t>9 </a:t>
            </a:r>
            <a:r>
              <a:rPr lang="en-AU" sz="2700" dirty="0">
                <a:solidFill>
                  <a:schemeClr val="bg1"/>
                </a:solidFill>
                <a:latin typeface="Times New Roman" panose="02020603050405020304" pitchFamily="18" charset="0"/>
                <a:ea typeface="Arial" panose="020B0604020202020204" pitchFamily="34" charset="0"/>
              </a:rPr>
              <a:t>For this is why I wrote, that I might test you and know whether you are obedient in everything.  </a:t>
            </a:r>
            <a:r>
              <a:rPr lang="en-AU" sz="2700" b="1" baseline="30000" dirty="0">
                <a:solidFill>
                  <a:schemeClr val="bg1"/>
                </a:solidFill>
                <a:latin typeface="Times New Roman" panose="02020603050405020304" pitchFamily="18" charset="0"/>
                <a:ea typeface="Arial" panose="020B0604020202020204" pitchFamily="34" charset="0"/>
              </a:rPr>
              <a:t>10 </a:t>
            </a:r>
            <a:r>
              <a:rPr lang="en-AU" sz="2700" dirty="0">
                <a:solidFill>
                  <a:schemeClr val="bg1"/>
                </a:solidFill>
                <a:latin typeface="Times New Roman" panose="02020603050405020304" pitchFamily="18" charset="0"/>
                <a:ea typeface="Arial" panose="020B0604020202020204" pitchFamily="34" charset="0"/>
              </a:rPr>
              <a:t>Anyone whom you forgive, I also forgive.  Indeed, what I have forgiven, if I have forgiven anything, has been for your sake in the presence of Christ, </a:t>
            </a:r>
            <a:r>
              <a:rPr lang="en-AU" sz="2700" b="1" baseline="30000" dirty="0">
                <a:solidFill>
                  <a:schemeClr val="bg1"/>
                </a:solidFill>
                <a:latin typeface="Times New Roman" panose="02020603050405020304" pitchFamily="18" charset="0"/>
                <a:ea typeface="Arial" panose="020B0604020202020204" pitchFamily="34" charset="0"/>
              </a:rPr>
              <a:t>11 </a:t>
            </a:r>
            <a:r>
              <a:rPr lang="en-AU" sz="2700" dirty="0">
                <a:solidFill>
                  <a:schemeClr val="bg1"/>
                </a:solidFill>
                <a:latin typeface="Times New Roman" panose="02020603050405020304" pitchFamily="18" charset="0"/>
                <a:ea typeface="Arial" panose="020B0604020202020204" pitchFamily="34" charset="0"/>
              </a:rPr>
              <a:t>so that we would not be outwitted by Satan;  for we are not ignorant of his designs.</a:t>
            </a:r>
            <a:endParaRPr lang="en-GB" sz="27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206367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389EDBD-0329-174F-927C-668AB7E2D05F}"/>
              </a:ext>
            </a:extLst>
          </p:cNvPr>
          <p:cNvGraphicFramePr>
            <a:graphicFrameLocks noGrp="1"/>
          </p:cNvGraphicFramePr>
          <p:nvPr>
            <p:extLst>
              <p:ext uri="{D42A27DB-BD31-4B8C-83A1-F6EECF244321}">
                <p14:modId xmlns:p14="http://schemas.microsoft.com/office/powerpoint/2010/main" val="81814308"/>
              </p:ext>
            </p:extLst>
          </p:nvPr>
        </p:nvGraphicFramePr>
        <p:xfrm>
          <a:off x="17748" y="9880"/>
          <a:ext cx="9108504" cy="5486400"/>
        </p:xfrm>
        <a:graphic>
          <a:graphicData uri="http://schemas.openxmlformats.org/drawingml/2006/table">
            <a:tbl>
              <a:tblPr firstRow="1" bandRow="1">
                <a:tableStyleId>{5C22544A-7EE6-4342-B048-85BDC9FD1C3A}</a:tableStyleId>
              </a:tblPr>
              <a:tblGrid>
                <a:gridCol w="2682044">
                  <a:extLst>
                    <a:ext uri="{9D8B030D-6E8A-4147-A177-3AD203B41FA5}">
                      <a16:colId xmlns:a16="http://schemas.microsoft.com/office/drawing/2014/main" val="2779004632"/>
                    </a:ext>
                  </a:extLst>
                </a:gridCol>
                <a:gridCol w="2948135">
                  <a:extLst>
                    <a:ext uri="{9D8B030D-6E8A-4147-A177-3AD203B41FA5}">
                      <a16:colId xmlns:a16="http://schemas.microsoft.com/office/drawing/2014/main" val="1860712855"/>
                    </a:ext>
                  </a:extLst>
                </a:gridCol>
                <a:gridCol w="3478325">
                  <a:extLst>
                    <a:ext uri="{9D8B030D-6E8A-4147-A177-3AD203B41FA5}">
                      <a16:colId xmlns:a16="http://schemas.microsoft.com/office/drawing/2014/main" val="1300492835"/>
                    </a:ext>
                  </a:extLst>
                </a:gridCol>
              </a:tblGrid>
              <a:tr h="0">
                <a:tc>
                  <a:txBody>
                    <a:bodyPr/>
                    <a:lstStyle/>
                    <a:p>
                      <a:pPr algn="ctr"/>
                      <a:r>
                        <a:rPr lang="en-AU" sz="2400" dirty="0">
                          <a:ln w="6350">
                            <a:solidFill>
                              <a:schemeClr val="tx1"/>
                            </a:solidFill>
                          </a:ln>
                        </a:rPr>
                        <a:t>Visits</a:t>
                      </a:r>
                    </a:p>
                  </a:txBody>
                  <a:tcPr/>
                </a:tc>
                <a:tc>
                  <a:txBody>
                    <a:bodyPr/>
                    <a:lstStyle/>
                    <a:p>
                      <a:pPr algn="ctr"/>
                      <a:r>
                        <a:rPr lang="en-AU" sz="2400" dirty="0">
                          <a:ln w="6350">
                            <a:solidFill>
                              <a:schemeClr val="tx1"/>
                            </a:solidFill>
                          </a:ln>
                        </a:rPr>
                        <a:t>Paul’s Letters</a:t>
                      </a:r>
                    </a:p>
                  </a:txBody>
                  <a:tcPr/>
                </a:tc>
                <a:tc>
                  <a:txBody>
                    <a:bodyPr/>
                    <a:lstStyle/>
                    <a:p>
                      <a:pPr algn="ctr"/>
                      <a:r>
                        <a:rPr lang="en-AU" sz="2400" dirty="0">
                          <a:ln w="6350">
                            <a:solidFill>
                              <a:schemeClr val="tx1"/>
                            </a:solidFill>
                          </a:ln>
                        </a:rPr>
                        <a:t>Other</a:t>
                      </a:r>
                    </a:p>
                  </a:txBody>
                  <a:tcPr/>
                </a:tc>
                <a:extLst>
                  <a:ext uri="{0D108BD9-81ED-4DB2-BD59-A6C34878D82A}">
                    <a16:rowId xmlns:a16="http://schemas.microsoft.com/office/drawing/2014/main" val="2471623347"/>
                  </a:ext>
                </a:extLst>
              </a:tr>
              <a:tr h="0">
                <a:tc>
                  <a:txBody>
                    <a:bodyPr/>
                    <a:lstStyle/>
                    <a:p>
                      <a:r>
                        <a:rPr lang="en-AU" dirty="0"/>
                        <a:t>First Visit</a:t>
                      </a:r>
                    </a:p>
                  </a:txBody>
                  <a:tcPr/>
                </a:tc>
                <a:tc>
                  <a:txBody>
                    <a:bodyPr/>
                    <a:lstStyle/>
                    <a:p>
                      <a:pPr algn="ctr"/>
                      <a:endParaRPr lang="en-AU" dirty="0"/>
                    </a:p>
                  </a:txBody>
                  <a:tcPr/>
                </a:tc>
                <a:tc>
                  <a:txBody>
                    <a:bodyPr/>
                    <a:lstStyle/>
                    <a:p>
                      <a:endParaRPr lang="en-AU" dirty="0"/>
                    </a:p>
                  </a:txBody>
                  <a:tcPr/>
                </a:tc>
                <a:extLst>
                  <a:ext uri="{0D108BD9-81ED-4DB2-BD59-A6C34878D82A}">
                    <a16:rowId xmlns:a16="http://schemas.microsoft.com/office/drawing/2014/main" val="2237134452"/>
                  </a:ext>
                </a:extLst>
              </a:tr>
              <a:tr h="0">
                <a:tc>
                  <a:txBody>
                    <a:bodyPr/>
                    <a:lstStyle/>
                    <a:p>
                      <a:endParaRPr lang="en-AU" dirty="0"/>
                    </a:p>
                  </a:txBody>
                  <a:tcPr/>
                </a:tc>
                <a:tc>
                  <a:txBody>
                    <a:bodyPr/>
                    <a:lstStyle/>
                    <a:p>
                      <a:pPr algn="ctr"/>
                      <a:r>
                        <a:rPr lang="en-AU" dirty="0"/>
                        <a:t>“Previous Letter”</a:t>
                      </a:r>
                    </a:p>
                  </a:txBody>
                  <a:tcPr/>
                </a:tc>
                <a:tc>
                  <a:txBody>
                    <a:bodyPr/>
                    <a:lstStyle/>
                    <a:p>
                      <a:endParaRPr lang="en-AU" dirty="0"/>
                    </a:p>
                  </a:txBody>
                  <a:tcPr/>
                </a:tc>
                <a:extLst>
                  <a:ext uri="{0D108BD9-81ED-4DB2-BD59-A6C34878D82A}">
                    <a16:rowId xmlns:a16="http://schemas.microsoft.com/office/drawing/2014/main" val="2780405750"/>
                  </a:ext>
                </a:extLst>
              </a:tr>
              <a:tr h="0">
                <a:tc>
                  <a:txBody>
                    <a:bodyPr/>
                    <a:lstStyle/>
                    <a:p>
                      <a:endParaRPr lang="en-AU" dirty="0"/>
                    </a:p>
                  </a:txBody>
                  <a:tcPr/>
                </a:tc>
                <a:tc>
                  <a:txBody>
                    <a:bodyPr/>
                    <a:lstStyle/>
                    <a:p>
                      <a:pPr algn="ctr"/>
                      <a:endParaRPr lang="en-AU" dirty="0"/>
                    </a:p>
                  </a:txBody>
                  <a:tcPr/>
                </a:tc>
                <a:tc>
                  <a:txBody>
                    <a:bodyPr/>
                    <a:lstStyle/>
                    <a:p>
                      <a:r>
                        <a:rPr lang="en-AU" dirty="0"/>
                        <a:t>Report to Paul</a:t>
                      </a:r>
                    </a:p>
                  </a:txBody>
                  <a:tcPr/>
                </a:tc>
                <a:extLst>
                  <a:ext uri="{0D108BD9-81ED-4DB2-BD59-A6C34878D82A}">
                    <a16:rowId xmlns:a16="http://schemas.microsoft.com/office/drawing/2014/main" val="2832814475"/>
                  </a:ext>
                </a:extLst>
              </a:tr>
              <a:tr h="0">
                <a:tc>
                  <a:txBody>
                    <a:bodyPr/>
                    <a:lstStyle/>
                    <a:p>
                      <a:endParaRPr lang="en-AU" dirty="0"/>
                    </a:p>
                  </a:txBody>
                  <a:tcPr/>
                </a:tc>
                <a:tc>
                  <a:txBody>
                    <a:bodyPr/>
                    <a:lstStyle/>
                    <a:p>
                      <a:pPr algn="ctr"/>
                      <a:endParaRPr lang="en-AU" dirty="0"/>
                    </a:p>
                  </a:txBody>
                  <a:tcPr/>
                </a:tc>
                <a:tc>
                  <a:txBody>
                    <a:bodyPr/>
                    <a:lstStyle/>
                    <a:p>
                      <a:r>
                        <a:rPr lang="en-AU" dirty="0"/>
                        <a:t>Letter to Paul</a:t>
                      </a:r>
                    </a:p>
                  </a:txBody>
                  <a:tcPr/>
                </a:tc>
                <a:extLst>
                  <a:ext uri="{0D108BD9-81ED-4DB2-BD59-A6C34878D82A}">
                    <a16:rowId xmlns:a16="http://schemas.microsoft.com/office/drawing/2014/main" val="2430316899"/>
                  </a:ext>
                </a:extLst>
              </a:tr>
              <a:tr h="0">
                <a:tc>
                  <a:txBody>
                    <a:bodyPr/>
                    <a:lstStyle/>
                    <a:p>
                      <a:r>
                        <a:rPr lang="en-AU" dirty="0"/>
                        <a:t>Timothy visits Corinth</a:t>
                      </a:r>
                    </a:p>
                  </a:txBody>
                  <a:tcPr/>
                </a:tc>
                <a:tc>
                  <a:txBody>
                    <a:bodyPr/>
                    <a:lstStyle/>
                    <a:p>
                      <a:pPr algn="ctr"/>
                      <a:endParaRPr lang="en-AU" dirty="0"/>
                    </a:p>
                  </a:txBody>
                  <a:tcPr/>
                </a:tc>
                <a:tc>
                  <a:txBody>
                    <a:bodyPr/>
                    <a:lstStyle/>
                    <a:p>
                      <a:endParaRPr lang="en-AU" dirty="0"/>
                    </a:p>
                  </a:txBody>
                  <a:tcPr/>
                </a:tc>
                <a:extLst>
                  <a:ext uri="{0D108BD9-81ED-4DB2-BD59-A6C34878D82A}">
                    <a16:rowId xmlns:a16="http://schemas.microsoft.com/office/drawing/2014/main" val="724751854"/>
                  </a:ext>
                </a:extLst>
              </a:tr>
              <a:tr h="0">
                <a:tc>
                  <a:txBody>
                    <a:bodyPr/>
                    <a:lstStyle/>
                    <a:p>
                      <a:endParaRPr lang="en-AU" dirty="0"/>
                    </a:p>
                  </a:txBody>
                  <a:tcPr/>
                </a:tc>
                <a:tc>
                  <a:txBody>
                    <a:bodyPr/>
                    <a:lstStyle/>
                    <a:p>
                      <a:pPr algn="ctr"/>
                      <a:r>
                        <a:rPr lang="en-AU" dirty="0"/>
                        <a:t>1 Corinthians</a:t>
                      </a:r>
                    </a:p>
                  </a:txBody>
                  <a:tcPr/>
                </a:tc>
                <a:tc>
                  <a:txBody>
                    <a:bodyPr/>
                    <a:lstStyle/>
                    <a:p>
                      <a:endParaRPr lang="en-AU" dirty="0"/>
                    </a:p>
                  </a:txBody>
                  <a:tcPr/>
                </a:tc>
                <a:extLst>
                  <a:ext uri="{0D108BD9-81ED-4DB2-BD59-A6C34878D82A}">
                    <a16:rowId xmlns:a16="http://schemas.microsoft.com/office/drawing/2014/main" val="541891801"/>
                  </a:ext>
                </a:extLst>
              </a:tr>
              <a:tr h="0">
                <a:tc>
                  <a:txBody>
                    <a:bodyPr/>
                    <a:lstStyle/>
                    <a:p>
                      <a:r>
                        <a:rPr lang="en-AU" dirty="0"/>
                        <a:t>The Painful Visit</a:t>
                      </a:r>
                    </a:p>
                  </a:txBody>
                  <a:tcPr/>
                </a:tc>
                <a:tc>
                  <a:txBody>
                    <a:bodyPr/>
                    <a:lstStyle/>
                    <a:p>
                      <a:pPr algn="ctr"/>
                      <a:endParaRPr lang="en-AU" dirty="0"/>
                    </a:p>
                  </a:txBody>
                  <a:tcPr/>
                </a:tc>
                <a:tc>
                  <a:txBody>
                    <a:bodyPr/>
                    <a:lstStyle/>
                    <a:p>
                      <a:endParaRPr lang="en-AU" dirty="0"/>
                    </a:p>
                  </a:txBody>
                  <a:tcPr/>
                </a:tc>
                <a:extLst>
                  <a:ext uri="{0D108BD9-81ED-4DB2-BD59-A6C34878D82A}">
                    <a16:rowId xmlns:a16="http://schemas.microsoft.com/office/drawing/2014/main" val="11627634"/>
                  </a:ext>
                </a:extLst>
              </a:tr>
              <a:tr h="0">
                <a:tc>
                  <a:txBody>
                    <a:bodyPr/>
                    <a:lstStyle/>
                    <a:p>
                      <a:endParaRPr lang="en-AU" dirty="0"/>
                    </a:p>
                  </a:txBody>
                  <a:tcPr/>
                </a:tc>
                <a:tc>
                  <a:txBody>
                    <a:bodyPr/>
                    <a:lstStyle/>
                    <a:p>
                      <a:pPr algn="ctr"/>
                      <a:r>
                        <a:rPr lang="en-AU" dirty="0"/>
                        <a:t>“The Severe Letter”</a:t>
                      </a:r>
                    </a:p>
                  </a:txBody>
                  <a:tcPr/>
                </a:tc>
                <a:tc>
                  <a:txBody>
                    <a:bodyPr/>
                    <a:lstStyle/>
                    <a:p>
                      <a:endParaRPr lang="en-AU" dirty="0"/>
                    </a:p>
                  </a:txBody>
                  <a:tcPr/>
                </a:tc>
                <a:extLst>
                  <a:ext uri="{0D108BD9-81ED-4DB2-BD59-A6C34878D82A}">
                    <a16:rowId xmlns:a16="http://schemas.microsoft.com/office/drawing/2014/main" val="3329090193"/>
                  </a:ext>
                </a:extLst>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AU" dirty="0"/>
                    </a:p>
                  </a:txBody>
                  <a:tcPr/>
                </a:tc>
                <a:tc>
                  <a:txBody>
                    <a:bodyPr/>
                    <a:lstStyle/>
                    <a:p>
                      <a:pPr algn="ctr"/>
                      <a:endParaRPr lang="en-AU"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“Proposed” Visits don’t happen</a:t>
                      </a:r>
                    </a:p>
                  </a:txBody>
                  <a:tcPr/>
                </a:tc>
                <a:extLst>
                  <a:ext uri="{0D108BD9-81ED-4DB2-BD59-A6C34878D82A}">
                    <a16:rowId xmlns:a16="http://schemas.microsoft.com/office/drawing/2014/main" val="1371408193"/>
                  </a:ext>
                </a:extLst>
              </a:tr>
              <a:tr h="0">
                <a:tc>
                  <a:txBody>
                    <a:bodyPr/>
                    <a:lstStyle/>
                    <a:p>
                      <a:endParaRPr lang="en-AU" dirty="0"/>
                    </a:p>
                  </a:txBody>
                  <a:tcPr/>
                </a:tc>
                <a:tc>
                  <a:txBody>
                    <a:bodyPr/>
                    <a:lstStyle/>
                    <a:p>
                      <a:pPr algn="ctr"/>
                      <a:endParaRPr lang="en-AU" dirty="0"/>
                    </a:p>
                  </a:txBody>
                  <a:tcPr/>
                </a:tc>
                <a:tc>
                  <a:txBody>
                    <a:bodyPr/>
                    <a:lstStyle/>
                    <a:p>
                      <a:r>
                        <a:rPr lang="en-AU" dirty="0"/>
                        <a:t>Paul gets good report from Titus</a:t>
                      </a:r>
                    </a:p>
                  </a:txBody>
                  <a:tcPr/>
                </a:tc>
                <a:extLst>
                  <a:ext uri="{0D108BD9-81ED-4DB2-BD59-A6C34878D82A}">
                    <a16:rowId xmlns:a16="http://schemas.microsoft.com/office/drawing/2014/main" val="3275450000"/>
                  </a:ext>
                </a:extLst>
              </a:tr>
              <a:tr h="0">
                <a:tc>
                  <a:txBody>
                    <a:bodyPr/>
                    <a:lstStyle/>
                    <a:p>
                      <a:endParaRPr lang="en-AU" dirty="0"/>
                    </a:p>
                  </a:txBody>
                  <a:tcPr/>
                </a:tc>
                <a:tc>
                  <a:txBody>
                    <a:bodyPr/>
                    <a:lstStyle/>
                    <a:p>
                      <a:pPr algn="ctr"/>
                      <a:endParaRPr lang="en-AU" dirty="0"/>
                    </a:p>
                  </a:txBody>
                  <a:tcPr/>
                </a:tc>
                <a:tc>
                  <a:txBody>
                    <a:bodyPr/>
                    <a:lstStyle/>
                    <a:p>
                      <a:r>
                        <a:rPr lang="en-AU" dirty="0"/>
                        <a:t>“super-apostles” challenge Paul’s Authority</a:t>
                      </a:r>
                    </a:p>
                  </a:txBody>
                  <a:tcPr/>
                </a:tc>
                <a:extLst>
                  <a:ext uri="{0D108BD9-81ED-4DB2-BD59-A6C34878D82A}">
                    <a16:rowId xmlns:a16="http://schemas.microsoft.com/office/drawing/2014/main" val="2071197806"/>
                  </a:ext>
                </a:extLst>
              </a:tr>
              <a:tr h="0">
                <a:tc>
                  <a:txBody>
                    <a:bodyPr/>
                    <a:lstStyle/>
                    <a:p>
                      <a:endParaRPr lang="en-AU" dirty="0"/>
                    </a:p>
                  </a:txBody>
                  <a:tcPr/>
                </a:tc>
                <a:tc>
                  <a:txBody>
                    <a:bodyPr/>
                    <a:lstStyle/>
                    <a:p>
                      <a:pPr algn="ctr"/>
                      <a:r>
                        <a:rPr lang="en-AU" b="1" u="sng" dirty="0"/>
                        <a:t>2 Corinthians</a:t>
                      </a:r>
                    </a:p>
                  </a:txBody>
                  <a:tcPr/>
                </a:tc>
                <a:tc>
                  <a:txBody>
                    <a:bodyPr/>
                    <a:lstStyle/>
                    <a:p>
                      <a:endParaRPr lang="en-AU" dirty="0"/>
                    </a:p>
                  </a:txBody>
                  <a:tcPr/>
                </a:tc>
                <a:extLst>
                  <a:ext uri="{0D108BD9-81ED-4DB2-BD59-A6C34878D82A}">
                    <a16:rowId xmlns:a16="http://schemas.microsoft.com/office/drawing/2014/main" val="3881195457"/>
                  </a:ext>
                </a:extLst>
              </a:tr>
              <a:tr h="0">
                <a:tc>
                  <a:txBody>
                    <a:bodyPr/>
                    <a:lstStyle/>
                    <a:p>
                      <a:r>
                        <a:rPr lang="en-AU" dirty="0"/>
                        <a:t>3</a:t>
                      </a:r>
                      <a:r>
                        <a:rPr lang="en-AU" baseline="30000" dirty="0"/>
                        <a:t>rd</a:t>
                      </a:r>
                      <a:r>
                        <a:rPr lang="en-AU" dirty="0"/>
                        <a:t> Visit</a:t>
                      </a:r>
                    </a:p>
                  </a:txBody>
                  <a:tcPr/>
                </a:tc>
                <a:tc>
                  <a:txBody>
                    <a:bodyPr/>
                    <a:lstStyle/>
                    <a:p>
                      <a:pPr algn="ctr"/>
                      <a:endParaRPr lang="en-AU" dirty="0"/>
                    </a:p>
                  </a:txBody>
                  <a:tcPr/>
                </a:tc>
                <a:tc>
                  <a:txBody>
                    <a:bodyPr/>
                    <a:lstStyle/>
                    <a:p>
                      <a:endParaRPr lang="en-AU" dirty="0"/>
                    </a:p>
                  </a:txBody>
                  <a:tcPr/>
                </a:tc>
                <a:extLst>
                  <a:ext uri="{0D108BD9-81ED-4DB2-BD59-A6C34878D82A}">
                    <a16:rowId xmlns:a16="http://schemas.microsoft.com/office/drawing/2014/main" val="3821029684"/>
                  </a:ext>
                </a:extLst>
              </a:tr>
            </a:tbl>
          </a:graphicData>
        </a:graphic>
      </p:graphicFrame>
      <p:pic>
        <p:nvPicPr>
          <p:cNvPr id="5" name="Picture 4" descr="Dependencia Emocional ¿Amas Demasiado?: SAN VALENTIN Y LA ...">
            <a:extLst>
              <a:ext uri="{FF2B5EF4-FFF2-40B4-BE49-F238E27FC236}">
                <a16:creationId xmlns:a16="http://schemas.microsoft.com/office/drawing/2014/main" id="{DD9DDB09-C75D-E541-9329-5A31F1419F3A}"/>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7380312" y="4441676"/>
            <a:ext cx="1684592" cy="1263444"/>
          </a:xfrm>
          <a:prstGeom prst="rect">
            <a:avLst/>
          </a:prstGeom>
        </p:spPr>
      </p:pic>
    </p:spTree>
    <p:extLst>
      <p:ext uri="{BB962C8B-B14F-4D97-AF65-F5344CB8AC3E}">
        <p14:creationId xmlns:p14="http://schemas.microsoft.com/office/powerpoint/2010/main" val="1058274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BEBA8EAE-BF5A-486C-A8C5-ECC9F3942E4B}">
                <a14:imgProps xmlns:a14="http://schemas.microsoft.com/office/drawing/2010/main">
                  <a14:imgLayer r:embed="rId4">
                    <a14:imgEffect>
                      <a14:sharpenSoften amount="54000"/>
                    </a14:imgEffect>
                    <a14:imgEffect>
                      <a14:saturation sat="206000"/>
                    </a14:imgEffect>
                    <a14:imgEffect>
                      <a14:brightnessContrast contrast="-35000"/>
                    </a14:imgEffect>
                  </a14:imgLayer>
                </a14:imgProps>
              </a:ext>
              <a:ext uri="{28A0092B-C50C-407E-A947-70E740481C1C}">
                <a14:useLocalDpi xmlns:a14="http://schemas.microsoft.com/office/drawing/2010/main" val="0"/>
              </a:ext>
            </a:extLst>
          </a:blip>
          <a:stretch>
            <a:fillRect/>
          </a:stretch>
        </p:blipFill>
        <p:spPr>
          <a:xfrm>
            <a:off x="1638759" y="0"/>
            <a:ext cx="7505241" cy="5715000"/>
          </a:xfrm>
          <a:prstGeom prst="rect">
            <a:avLst/>
          </a:prstGeom>
        </p:spPr>
      </p:pic>
      <p:pic>
        <p:nvPicPr>
          <p:cNvPr id="4" name="Picture 3"/>
          <p:cNvPicPr>
            <a:picLocks noChangeAspect="1"/>
          </p:cNvPicPr>
          <p:nvPr/>
        </p:nvPicPr>
        <p:blipFill>
          <a:blip r:embed="rId5">
            <a:extLst>
              <a:ext uri="{BEBA8EAE-BF5A-486C-A8C5-ECC9F3942E4B}">
                <a14:imgProps xmlns:a14="http://schemas.microsoft.com/office/drawing/2010/main">
                  <a14:imgLayer r:embed="rId6">
                    <a14:imgEffect>
                      <a14:saturation sat="264000"/>
                    </a14:imgEffect>
                    <a14:imgEffect>
                      <a14:brightnessContrast bright="-3000" contrast="-34000"/>
                    </a14:imgEffect>
                  </a14:imgLayer>
                </a14:imgProps>
              </a:ext>
              <a:ext uri="{28A0092B-C50C-407E-A947-70E740481C1C}">
                <a14:useLocalDpi xmlns:a14="http://schemas.microsoft.com/office/drawing/2010/main" val="0"/>
              </a:ext>
            </a:extLst>
          </a:blip>
          <a:stretch>
            <a:fillRect/>
          </a:stretch>
        </p:blipFill>
        <p:spPr>
          <a:xfrm>
            <a:off x="10035" y="2076130"/>
            <a:ext cx="3985901" cy="3638870"/>
          </a:xfrm>
          <a:prstGeom prst="rect">
            <a:avLst/>
          </a:prstGeom>
          <a:effectLst>
            <a:innerShdw blurRad="215900">
              <a:prstClr val="black"/>
            </a:innerShdw>
          </a:effectLst>
        </p:spPr>
      </p:pic>
    </p:spTree>
    <p:extLst>
      <p:ext uri="{BB962C8B-B14F-4D97-AF65-F5344CB8AC3E}">
        <p14:creationId xmlns:p14="http://schemas.microsoft.com/office/powerpoint/2010/main" val="299573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389EDBD-0329-174F-927C-668AB7E2D05F}"/>
              </a:ext>
            </a:extLst>
          </p:cNvPr>
          <p:cNvGraphicFramePr>
            <a:graphicFrameLocks noGrp="1"/>
          </p:cNvGraphicFramePr>
          <p:nvPr/>
        </p:nvGraphicFramePr>
        <p:xfrm>
          <a:off x="17748" y="9880"/>
          <a:ext cx="9108504" cy="5486400"/>
        </p:xfrm>
        <a:graphic>
          <a:graphicData uri="http://schemas.openxmlformats.org/drawingml/2006/table">
            <a:tbl>
              <a:tblPr firstRow="1" bandRow="1">
                <a:tableStyleId>{5C22544A-7EE6-4342-B048-85BDC9FD1C3A}</a:tableStyleId>
              </a:tblPr>
              <a:tblGrid>
                <a:gridCol w="2682044">
                  <a:extLst>
                    <a:ext uri="{9D8B030D-6E8A-4147-A177-3AD203B41FA5}">
                      <a16:colId xmlns:a16="http://schemas.microsoft.com/office/drawing/2014/main" val="2779004632"/>
                    </a:ext>
                  </a:extLst>
                </a:gridCol>
                <a:gridCol w="2948135">
                  <a:extLst>
                    <a:ext uri="{9D8B030D-6E8A-4147-A177-3AD203B41FA5}">
                      <a16:colId xmlns:a16="http://schemas.microsoft.com/office/drawing/2014/main" val="1860712855"/>
                    </a:ext>
                  </a:extLst>
                </a:gridCol>
                <a:gridCol w="3478325">
                  <a:extLst>
                    <a:ext uri="{9D8B030D-6E8A-4147-A177-3AD203B41FA5}">
                      <a16:colId xmlns:a16="http://schemas.microsoft.com/office/drawing/2014/main" val="1300492835"/>
                    </a:ext>
                  </a:extLst>
                </a:gridCol>
              </a:tblGrid>
              <a:tr h="0">
                <a:tc>
                  <a:txBody>
                    <a:bodyPr/>
                    <a:lstStyle/>
                    <a:p>
                      <a:pPr algn="ctr"/>
                      <a:r>
                        <a:rPr lang="en-AU" sz="2400" dirty="0">
                          <a:ln w="6350">
                            <a:solidFill>
                              <a:schemeClr val="tx1"/>
                            </a:solidFill>
                          </a:ln>
                        </a:rPr>
                        <a:t>Visits</a:t>
                      </a:r>
                    </a:p>
                  </a:txBody>
                  <a:tcPr/>
                </a:tc>
                <a:tc>
                  <a:txBody>
                    <a:bodyPr/>
                    <a:lstStyle/>
                    <a:p>
                      <a:pPr algn="ctr"/>
                      <a:r>
                        <a:rPr lang="en-AU" sz="2400" dirty="0">
                          <a:ln w="6350">
                            <a:solidFill>
                              <a:schemeClr val="tx1"/>
                            </a:solidFill>
                          </a:ln>
                        </a:rPr>
                        <a:t>Paul’s Letters</a:t>
                      </a:r>
                    </a:p>
                  </a:txBody>
                  <a:tcPr/>
                </a:tc>
                <a:tc>
                  <a:txBody>
                    <a:bodyPr/>
                    <a:lstStyle/>
                    <a:p>
                      <a:pPr algn="ctr"/>
                      <a:r>
                        <a:rPr lang="en-AU" sz="2400" dirty="0">
                          <a:ln w="6350">
                            <a:solidFill>
                              <a:schemeClr val="tx1"/>
                            </a:solidFill>
                          </a:ln>
                        </a:rPr>
                        <a:t>Other</a:t>
                      </a:r>
                    </a:p>
                  </a:txBody>
                  <a:tcPr/>
                </a:tc>
                <a:extLst>
                  <a:ext uri="{0D108BD9-81ED-4DB2-BD59-A6C34878D82A}">
                    <a16:rowId xmlns:a16="http://schemas.microsoft.com/office/drawing/2014/main" val="2471623347"/>
                  </a:ext>
                </a:extLst>
              </a:tr>
              <a:tr h="0">
                <a:tc>
                  <a:txBody>
                    <a:bodyPr/>
                    <a:lstStyle/>
                    <a:p>
                      <a:r>
                        <a:rPr lang="en-AU" dirty="0"/>
                        <a:t>First Visit</a:t>
                      </a:r>
                    </a:p>
                  </a:txBody>
                  <a:tcPr/>
                </a:tc>
                <a:tc>
                  <a:txBody>
                    <a:bodyPr/>
                    <a:lstStyle/>
                    <a:p>
                      <a:pPr algn="ctr"/>
                      <a:endParaRPr lang="en-AU" dirty="0"/>
                    </a:p>
                  </a:txBody>
                  <a:tcPr/>
                </a:tc>
                <a:tc>
                  <a:txBody>
                    <a:bodyPr/>
                    <a:lstStyle/>
                    <a:p>
                      <a:endParaRPr lang="en-AU" dirty="0"/>
                    </a:p>
                  </a:txBody>
                  <a:tcPr/>
                </a:tc>
                <a:extLst>
                  <a:ext uri="{0D108BD9-81ED-4DB2-BD59-A6C34878D82A}">
                    <a16:rowId xmlns:a16="http://schemas.microsoft.com/office/drawing/2014/main" val="2237134452"/>
                  </a:ext>
                </a:extLst>
              </a:tr>
              <a:tr h="0">
                <a:tc>
                  <a:txBody>
                    <a:bodyPr/>
                    <a:lstStyle/>
                    <a:p>
                      <a:endParaRPr lang="en-AU" dirty="0"/>
                    </a:p>
                  </a:txBody>
                  <a:tcPr/>
                </a:tc>
                <a:tc>
                  <a:txBody>
                    <a:bodyPr/>
                    <a:lstStyle/>
                    <a:p>
                      <a:pPr algn="ctr"/>
                      <a:r>
                        <a:rPr lang="en-AU" dirty="0"/>
                        <a:t>“Previous Letter”</a:t>
                      </a:r>
                    </a:p>
                  </a:txBody>
                  <a:tcPr/>
                </a:tc>
                <a:tc>
                  <a:txBody>
                    <a:bodyPr/>
                    <a:lstStyle/>
                    <a:p>
                      <a:endParaRPr lang="en-AU" dirty="0"/>
                    </a:p>
                  </a:txBody>
                  <a:tcPr/>
                </a:tc>
                <a:extLst>
                  <a:ext uri="{0D108BD9-81ED-4DB2-BD59-A6C34878D82A}">
                    <a16:rowId xmlns:a16="http://schemas.microsoft.com/office/drawing/2014/main" val="2780405750"/>
                  </a:ext>
                </a:extLst>
              </a:tr>
              <a:tr h="0">
                <a:tc>
                  <a:txBody>
                    <a:bodyPr/>
                    <a:lstStyle/>
                    <a:p>
                      <a:endParaRPr lang="en-AU" dirty="0"/>
                    </a:p>
                  </a:txBody>
                  <a:tcPr/>
                </a:tc>
                <a:tc>
                  <a:txBody>
                    <a:bodyPr/>
                    <a:lstStyle/>
                    <a:p>
                      <a:pPr algn="ctr"/>
                      <a:endParaRPr lang="en-AU" dirty="0"/>
                    </a:p>
                  </a:txBody>
                  <a:tcPr/>
                </a:tc>
                <a:tc>
                  <a:txBody>
                    <a:bodyPr/>
                    <a:lstStyle/>
                    <a:p>
                      <a:r>
                        <a:rPr lang="en-AU" dirty="0"/>
                        <a:t>Report to Paul</a:t>
                      </a:r>
                    </a:p>
                  </a:txBody>
                  <a:tcPr/>
                </a:tc>
                <a:extLst>
                  <a:ext uri="{0D108BD9-81ED-4DB2-BD59-A6C34878D82A}">
                    <a16:rowId xmlns:a16="http://schemas.microsoft.com/office/drawing/2014/main" val="2832814475"/>
                  </a:ext>
                </a:extLst>
              </a:tr>
              <a:tr h="0">
                <a:tc>
                  <a:txBody>
                    <a:bodyPr/>
                    <a:lstStyle/>
                    <a:p>
                      <a:endParaRPr lang="en-AU" dirty="0"/>
                    </a:p>
                  </a:txBody>
                  <a:tcPr/>
                </a:tc>
                <a:tc>
                  <a:txBody>
                    <a:bodyPr/>
                    <a:lstStyle/>
                    <a:p>
                      <a:pPr algn="ctr"/>
                      <a:endParaRPr lang="en-AU" dirty="0"/>
                    </a:p>
                  </a:txBody>
                  <a:tcPr/>
                </a:tc>
                <a:tc>
                  <a:txBody>
                    <a:bodyPr/>
                    <a:lstStyle/>
                    <a:p>
                      <a:r>
                        <a:rPr lang="en-AU" dirty="0"/>
                        <a:t>Letter to Paul</a:t>
                      </a:r>
                    </a:p>
                  </a:txBody>
                  <a:tcPr/>
                </a:tc>
                <a:extLst>
                  <a:ext uri="{0D108BD9-81ED-4DB2-BD59-A6C34878D82A}">
                    <a16:rowId xmlns:a16="http://schemas.microsoft.com/office/drawing/2014/main" val="2430316899"/>
                  </a:ext>
                </a:extLst>
              </a:tr>
              <a:tr h="0">
                <a:tc>
                  <a:txBody>
                    <a:bodyPr/>
                    <a:lstStyle/>
                    <a:p>
                      <a:r>
                        <a:rPr lang="en-AU" dirty="0"/>
                        <a:t>Timothy visits Corinth</a:t>
                      </a:r>
                    </a:p>
                  </a:txBody>
                  <a:tcPr/>
                </a:tc>
                <a:tc>
                  <a:txBody>
                    <a:bodyPr/>
                    <a:lstStyle/>
                    <a:p>
                      <a:pPr algn="ctr"/>
                      <a:endParaRPr lang="en-AU" dirty="0"/>
                    </a:p>
                  </a:txBody>
                  <a:tcPr/>
                </a:tc>
                <a:tc>
                  <a:txBody>
                    <a:bodyPr/>
                    <a:lstStyle/>
                    <a:p>
                      <a:endParaRPr lang="en-AU" dirty="0"/>
                    </a:p>
                  </a:txBody>
                  <a:tcPr/>
                </a:tc>
                <a:extLst>
                  <a:ext uri="{0D108BD9-81ED-4DB2-BD59-A6C34878D82A}">
                    <a16:rowId xmlns:a16="http://schemas.microsoft.com/office/drawing/2014/main" val="724751854"/>
                  </a:ext>
                </a:extLst>
              </a:tr>
              <a:tr h="0">
                <a:tc>
                  <a:txBody>
                    <a:bodyPr/>
                    <a:lstStyle/>
                    <a:p>
                      <a:endParaRPr lang="en-AU" dirty="0"/>
                    </a:p>
                  </a:txBody>
                  <a:tcPr/>
                </a:tc>
                <a:tc>
                  <a:txBody>
                    <a:bodyPr/>
                    <a:lstStyle/>
                    <a:p>
                      <a:pPr algn="ctr"/>
                      <a:r>
                        <a:rPr lang="en-AU" dirty="0"/>
                        <a:t>1 Corinthians</a:t>
                      </a:r>
                    </a:p>
                  </a:txBody>
                  <a:tcPr/>
                </a:tc>
                <a:tc>
                  <a:txBody>
                    <a:bodyPr/>
                    <a:lstStyle/>
                    <a:p>
                      <a:endParaRPr lang="en-AU" dirty="0"/>
                    </a:p>
                  </a:txBody>
                  <a:tcPr/>
                </a:tc>
                <a:extLst>
                  <a:ext uri="{0D108BD9-81ED-4DB2-BD59-A6C34878D82A}">
                    <a16:rowId xmlns:a16="http://schemas.microsoft.com/office/drawing/2014/main" val="541891801"/>
                  </a:ext>
                </a:extLst>
              </a:tr>
              <a:tr h="0">
                <a:tc>
                  <a:txBody>
                    <a:bodyPr/>
                    <a:lstStyle/>
                    <a:p>
                      <a:r>
                        <a:rPr lang="en-AU" dirty="0"/>
                        <a:t>The Painful Visit</a:t>
                      </a:r>
                    </a:p>
                  </a:txBody>
                  <a:tcPr/>
                </a:tc>
                <a:tc>
                  <a:txBody>
                    <a:bodyPr/>
                    <a:lstStyle/>
                    <a:p>
                      <a:pPr algn="ctr"/>
                      <a:endParaRPr lang="en-AU" dirty="0"/>
                    </a:p>
                  </a:txBody>
                  <a:tcPr/>
                </a:tc>
                <a:tc>
                  <a:txBody>
                    <a:bodyPr/>
                    <a:lstStyle/>
                    <a:p>
                      <a:endParaRPr lang="en-AU" dirty="0"/>
                    </a:p>
                  </a:txBody>
                  <a:tcPr/>
                </a:tc>
                <a:extLst>
                  <a:ext uri="{0D108BD9-81ED-4DB2-BD59-A6C34878D82A}">
                    <a16:rowId xmlns:a16="http://schemas.microsoft.com/office/drawing/2014/main" val="11627634"/>
                  </a:ext>
                </a:extLst>
              </a:tr>
              <a:tr h="0">
                <a:tc>
                  <a:txBody>
                    <a:bodyPr/>
                    <a:lstStyle/>
                    <a:p>
                      <a:endParaRPr lang="en-AU" dirty="0"/>
                    </a:p>
                  </a:txBody>
                  <a:tcPr/>
                </a:tc>
                <a:tc>
                  <a:txBody>
                    <a:bodyPr/>
                    <a:lstStyle/>
                    <a:p>
                      <a:pPr algn="ctr"/>
                      <a:r>
                        <a:rPr lang="en-AU" dirty="0"/>
                        <a:t>“The Severe Letter”</a:t>
                      </a:r>
                    </a:p>
                  </a:txBody>
                  <a:tcPr/>
                </a:tc>
                <a:tc>
                  <a:txBody>
                    <a:bodyPr/>
                    <a:lstStyle/>
                    <a:p>
                      <a:endParaRPr lang="en-AU" dirty="0"/>
                    </a:p>
                  </a:txBody>
                  <a:tcPr/>
                </a:tc>
                <a:extLst>
                  <a:ext uri="{0D108BD9-81ED-4DB2-BD59-A6C34878D82A}">
                    <a16:rowId xmlns:a16="http://schemas.microsoft.com/office/drawing/2014/main" val="3329090193"/>
                  </a:ext>
                </a:extLst>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AU" dirty="0"/>
                    </a:p>
                  </a:txBody>
                  <a:tcPr/>
                </a:tc>
                <a:tc>
                  <a:txBody>
                    <a:bodyPr/>
                    <a:lstStyle/>
                    <a:p>
                      <a:pPr algn="ctr"/>
                      <a:endParaRPr lang="en-AU"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“Proposed” Visits don’t happen</a:t>
                      </a:r>
                    </a:p>
                  </a:txBody>
                  <a:tcPr/>
                </a:tc>
                <a:extLst>
                  <a:ext uri="{0D108BD9-81ED-4DB2-BD59-A6C34878D82A}">
                    <a16:rowId xmlns:a16="http://schemas.microsoft.com/office/drawing/2014/main" val="1371408193"/>
                  </a:ext>
                </a:extLst>
              </a:tr>
              <a:tr h="0">
                <a:tc>
                  <a:txBody>
                    <a:bodyPr/>
                    <a:lstStyle/>
                    <a:p>
                      <a:endParaRPr lang="en-AU" dirty="0"/>
                    </a:p>
                  </a:txBody>
                  <a:tcPr/>
                </a:tc>
                <a:tc>
                  <a:txBody>
                    <a:bodyPr/>
                    <a:lstStyle/>
                    <a:p>
                      <a:pPr algn="ctr"/>
                      <a:endParaRPr lang="en-AU" dirty="0"/>
                    </a:p>
                  </a:txBody>
                  <a:tcPr/>
                </a:tc>
                <a:tc>
                  <a:txBody>
                    <a:bodyPr/>
                    <a:lstStyle/>
                    <a:p>
                      <a:r>
                        <a:rPr lang="en-AU" dirty="0"/>
                        <a:t>Paul gets good report from Titus</a:t>
                      </a:r>
                    </a:p>
                  </a:txBody>
                  <a:tcPr/>
                </a:tc>
                <a:extLst>
                  <a:ext uri="{0D108BD9-81ED-4DB2-BD59-A6C34878D82A}">
                    <a16:rowId xmlns:a16="http://schemas.microsoft.com/office/drawing/2014/main" val="3275450000"/>
                  </a:ext>
                </a:extLst>
              </a:tr>
              <a:tr h="0">
                <a:tc>
                  <a:txBody>
                    <a:bodyPr/>
                    <a:lstStyle/>
                    <a:p>
                      <a:endParaRPr lang="en-AU" dirty="0"/>
                    </a:p>
                  </a:txBody>
                  <a:tcPr/>
                </a:tc>
                <a:tc>
                  <a:txBody>
                    <a:bodyPr/>
                    <a:lstStyle/>
                    <a:p>
                      <a:pPr algn="ctr"/>
                      <a:endParaRPr lang="en-AU" dirty="0"/>
                    </a:p>
                  </a:txBody>
                  <a:tcPr/>
                </a:tc>
                <a:tc>
                  <a:txBody>
                    <a:bodyPr/>
                    <a:lstStyle/>
                    <a:p>
                      <a:r>
                        <a:rPr lang="en-AU" dirty="0"/>
                        <a:t>“super-apostles” challenge Paul’s Authority</a:t>
                      </a:r>
                    </a:p>
                  </a:txBody>
                  <a:tcPr/>
                </a:tc>
                <a:extLst>
                  <a:ext uri="{0D108BD9-81ED-4DB2-BD59-A6C34878D82A}">
                    <a16:rowId xmlns:a16="http://schemas.microsoft.com/office/drawing/2014/main" val="2071197806"/>
                  </a:ext>
                </a:extLst>
              </a:tr>
              <a:tr h="0">
                <a:tc>
                  <a:txBody>
                    <a:bodyPr/>
                    <a:lstStyle/>
                    <a:p>
                      <a:endParaRPr lang="en-AU" dirty="0"/>
                    </a:p>
                  </a:txBody>
                  <a:tcPr/>
                </a:tc>
                <a:tc>
                  <a:txBody>
                    <a:bodyPr/>
                    <a:lstStyle/>
                    <a:p>
                      <a:pPr algn="ctr"/>
                      <a:r>
                        <a:rPr lang="en-AU" b="1" u="sng" dirty="0"/>
                        <a:t>2 Corinthians</a:t>
                      </a:r>
                    </a:p>
                  </a:txBody>
                  <a:tcPr/>
                </a:tc>
                <a:tc>
                  <a:txBody>
                    <a:bodyPr/>
                    <a:lstStyle/>
                    <a:p>
                      <a:endParaRPr lang="en-AU" dirty="0"/>
                    </a:p>
                  </a:txBody>
                  <a:tcPr/>
                </a:tc>
                <a:extLst>
                  <a:ext uri="{0D108BD9-81ED-4DB2-BD59-A6C34878D82A}">
                    <a16:rowId xmlns:a16="http://schemas.microsoft.com/office/drawing/2014/main" val="3881195457"/>
                  </a:ext>
                </a:extLst>
              </a:tr>
              <a:tr h="0">
                <a:tc>
                  <a:txBody>
                    <a:bodyPr/>
                    <a:lstStyle/>
                    <a:p>
                      <a:r>
                        <a:rPr lang="en-AU" dirty="0"/>
                        <a:t>3</a:t>
                      </a:r>
                      <a:r>
                        <a:rPr lang="en-AU" baseline="30000" dirty="0"/>
                        <a:t>rd</a:t>
                      </a:r>
                      <a:r>
                        <a:rPr lang="en-AU" dirty="0"/>
                        <a:t> Visit</a:t>
                      </a:r>
                    </a:p>
                  </a:txBody>
                  <a:tcPr/>
                </a:tc>
                <a:tc>
                  <a:txBody>
                    <a:bodyPr/>
                    <a:lstStyle/>
                    <a:p>
                      <a:pPr algn="ctr"/>
                      <a:endParaRPr lang="en-AU" dirty="0"/>
                    </a:p>
                  </a:txBody>
                  <a:tcPr/>
                </a:tc>
                <a:tc>
                  <a:txBody>
                    <a:bodyPr/>
                    <a:lstStyle/>
                    <a:p>
                      <a:endParaRPr lang="en-AU" dirty="0"/>
                    </a:p>
                  </a:txBody>
                  <a:tcPr/>
                </a:tc>
                <a:extLst>
                  <a:ext uri="{0D108BD9-81ED-4DB2-BD59-A6C34878D82A}">
                    <a16:rowId xmlns:a16="http://schemas.microsoft.com/office/drawing/2014/main" val="3821029684"/>
                  </a:ext>
                </a:extLst>
              </a:tr>
            </a:tbl>
          </a:graphicData>
        </a:graphic>
      </p:graphicFrame>
      <p:pic>
        <p:nvPicPr>
          <p:cNvPr id="5" name="Picture 4" descr="Dependencia Emocional ¿Amas Demasiado?: SAN VALENTIN Y LA ...">
            <a:extLst>
              <a:ext uri="{FF2B5EF4-FFF2-40B4-BE49-F238E27FC236}">
                <a16:creationId xmlns:a16="http://schemas.microsoft.com/office/drawing/2014/main" id="{DD9DDB09-C75D-E541-9329-5A31F1419F3A}"/>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7380312" y="4441676"/>
            <a:ext cx="1684592" cy="1263444"/>
          </a:xfrm>
          <a:prstGeom prst="rect">
            <a:avLst/>
          </a:prstGeom>
        </p:spPr>
      </p:pic>
    </p:spTree>
    <p:extLst>
      <p:ext uri="{BB962C8B-B14F-4D97-AF65-F5344CB8AC3E}">
        <p14:creationId xmlns:p14="http://schemas.microsoft.com/office/powerpoint/2010/main" val="558614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86E78848-A215-7044-BB3B-E4D321D894CD}"/>
              </a:ext>
            </a:extLst>
          </p:cNvPr>
          <p:cNvSpPr txBox="1"/>
          <p:nvPr/>
        </p:nvSpPr>
        <p:spPr>
          <a:xfrm>
            <a:off x="0" y="0"/>
            <a:ext cx="9098868" cy="110799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False apostles infiltrated the church.  They tried to discredit Paul.</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Used Paul’s change of itinerary as evidence that Paul couldn’t be trusted</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Paul examined his actions and his conscience was completely clear.</a:t>
            </a:r>
          </a:p>
        </p:txBody>
      </p:sp>
    </p:spTree>
    <p:extLst>
      <p:ext uri="{BB962C8B-B14F-4D97-AF65-F5344CB8AC3E}">
        <p14:creationId xmlns:p14="http://schemas.microsoft.com/office/powerpoint/2010/main" val="2796085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98862</TotalTime>
  <Words>1367</Words>
  <Application>Microsoft Macintosh PowerPoint</Application>
  <PresentationFormat>On-screen Show (16:10)</PresentationFormat>
  <Paragraphs>90</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1623</cp:revision>
  <cp:lastPrinted>2019-11-16T07:32:07Z</cp:lastPrinted>
  <dcterms:created xsi:type="dcterms:W3CDTF">2016-11-04T06:28:01Z</dcterms:created>
  <dcterms:modified xsi:type="dcterms:W3CDTF">2019-11-16T08:10:21Z</dcterms:modified>
</cp:coreProperties>
</file>